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21"/>
  </p:handoutMasterIdLst>
  <p:sldIdLst>
    <p:sldId id="273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4" r:id="rId2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7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6117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11580284"/>
            <a:ext cx="2971800" cy="6117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11580284"/>
            <a:ext cx="2971800" cy="6117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7" Type="http://schemas.openxmlformats.org/officeDocument/2006/relationships/notesSlide" Target="../notesSlides/notesSlide10.xml"/><Relationship Id="rId16" Type="http://schemas.openxmlformats.org/officeDocument/2006/relationships/slideLayout" Target="../slideLayouts/slideLayout1.xml"/><Relationship Id="rId15" Type="http://schemas.openxmlformats.org/officeDocument/2006/relationships/tags" Target="../tags/tag114.xml"/><Relationship Id="rId14" Type="http://schemas.openxmlformats.org/officeDocument/2006/relationships/tags" Target="../tags/tag113.xml"/><Relationship Id="rId13" Type="http://schemas.openxmlformats.org/officeDocument/2006/relationships/tags" Target="../tags/tag112.xml"/><Relationship Id="rId12" Type="http://schemas.openxmlformats.org/officeDocument/2006/relationships/tags" Target="../tags/tag11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tags" Target="../tags/tag100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123.xml"/><Relationship Id="rId8" Type="http://schemas.openxmlformats.org/officeDocument/2006/relationships/tags" Target="../tags/tag122.xml"/><Relationship Id="rId7" Type="http://schemas.openxmlformats.org/officeDocument/2006/relationships/tags" Target="../tags/tag121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Relationship Id="rId32" Type="http://schemas.openxmlformats.org/officeDocument/2006/relationships/notesSlide" Target="../notesSlides/notesSlide11.xml"/><Relationship Id="rId31" Type="http://schemas.openxmlformats.org/officeDocument/2006/relationships/slideLayout" Target="../slideLayouts/slideLayout1.xml"/><Relationship Id="rId30" Type="http://schemas.openxmlformats.org/officeDocument/2006/relationships/tags" Target="../tags/tag144.xml"/><Relationship Id="rId3" Type="http://schemas.openxmlformats.org/officeDocument/2006/relationships/tags" Target="../tags/tag117.xml"/><Relationship Id="rId29" Type="http://schemas.openxmlformats.org/officeDocument/2006/relationships/tags" Target="../tags/tag143.xml"/><Relationship Id="rId28" Type="http://schemas.openxmlformats.org/officeDocument/2006/relationships/tags" Target="../tags/tag142.xml"/><Relationship Id="rId27" Type="http://schemas.openxmlformats.org/officeDocument/2006/relationships/tags" Target="../tags/tag141.xml"/><Relationship Id="rId26" Type="http://schemas.openxmlformats.org/officeDocument/2006/relationships/tags" Target="../tags/tag140.xml"/><Relationship Id="rId25" Type="http://schemas.openxmlformats.org/officeDocument/2006/relationships/tags" Target="../tags/tag139.xml"/><Relationship Id="rId24" Type="http://schemas.openxmlformats.org/officeDocument/2006/relationships/tags" Target="../tags/tag138.xml"/><Relationship Id="rId23" Type="http://schemas.openxmlformats.org/officeDocument/2006/relationships/tags" Target="../tags/tag137.xml"/><Relationship Id="rId22" Type="http://schemas.openxmlformats.org/officeDocument/2006/relationships/tags" Target="../tags/tag136.xml"/><Relationship Id="rId21" Type="http://schemas.openxmlformats.org/officeDocument/2006/relationships/tags" Target="../tags/tag135.xml"/><Relationship Id="rId20" Type="http://schemas.openxmlformats.org/officeDocument/2006/relationships/tags" Target="../tags/tag134.xml"/><Relationship Id="rId2" Type="http://schemas.openxmlformats.org/officeDocument/2006/relationships/tags" Target="../tags/tag116.xml"/><Relationship Id="rId19" Type="http://schemas.openxmlformats.org/officeDocument/2006/relationships/tags" Target="../tags/tag133.xml"/><Relationship Id="rId18" Type="http://schemas.openxmlformats.org/officeDocument/2006/relationships/tags" Target="../tags/tag132.xml"/><Relationship Id="rId17" Type="http://schemas.openxmlformats.org/officeDocument/2006/relationships/tags" Target="../tags/tag131.xml"/><Relationship Id="rId16" Type="http://schemas.openxmlformats.org/officeDocument/2006/relationships/tags" Target="../tags/tag130.xml"/><Relationship Id="rId15" Type="http://schemas.openxmlformats.org/officeDocument/2006/relationships/tags" Target="../tags/tag129.xml"/><Relationship Id="rId14" Type="http://schemas.openxmlformats.org/officeDocument/2006/relationships/tags" Target="../tags/tag128.xml"/><Relationship Id="rId13" Type="http://schemas.openxmlformats.org/officeDocument/2006/relationships/tags" Target="../tags/tag127.xml"/><Relationship Id="rId12" Type="http://schemas.openxmlformats.org/officeDocument/2006/relationships/tags" Target="../tags/tag126.xml"/><Relationship Id="rId11" Type="http://schemas.openxmlformats.org/officeDocument/2006/relationships/tags" Target="../tags/tag125.xml"/><Relationship Id="rId10" Type="http://schemas.openxmlformats.org/officeDocument/2006/relationships/tags" Target="../tags/tag124.xml"/><Relationship Id="rId1" Type="http://schemas.openxmlformats.org/officeDocument/2006/relationships/tags" Target="../tags/tag115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153.xml"/><Relationship Id="rId8" Type="http://schemas.openxmlformats.org/officeDocument/2006/relationships/tags" Target="../tags/tag152.xml"/><Relationship Id="rId7" Type="http://schemas.openxmlformats.org/officeDocument/2006/relationships/tags" Target="../tags/tag151.xml"/><Relationship Id="rId6" Type="http://schemas.openxmlformats.org/officeDocument/2006/relationships/tags" Target="../tags/tag150.xml"/><Relationship Id="rId5" Type="http://schemas.openxmlformats.org/officeDocument/2006/relationships/tags" Target="../tags/tag149.xml"/><Relationship Id="rId4" Type="http://schemas.openxmlformats.org/officeDocument/2006/relationships/tags" Target="../tags/tag148.xml"/><Relationship Id="rId32" Type="http://schemas.openxmlformats.org/officeDocument/2006/relationships/notesSlide" Target="../notesSlides/notesSlide12.xml"/><Relationship Id="rId31" Type="http://schemas.openxmlformats.org/officeDocument/2006/relationships/slideLayout" Target="../slideLayouts/slideLayout1.xml"/><Relationship Id="rId30" Type="http://schemas.openxmlformats.org/officeDocument/2006/relationships/tags" Target="../tags/tag174.xml"/><Relationship Id="rId3" Type="http://schemas.openxmlformats.org/officeDocument/2006/relationships/tags" Target="../tags/tag147.xml"/><Relationship Id="rId29" Type="http://schemas.openxmlformats.org/officeDocument/2006/relationships/tags" Target="../tags/tag173.xml"/><Relationship Id="rId28" Type="http://schemas.openxmlformats.org/officeDocument/2006/relationships/tags" Target="../tags/tag172.xml"/><Relationship Id="rId27" Type="http://schemas.openxmlformats.org/officeDocument/2006/relationships/tags" Target="../tags/tag171.xml"/><Relationship Id="rId26" Type="http://schemas.openxmlformats.org/officeDocument/2006/relationships/tags" Target="../tags/tag170.xml"/><Relationship Id="rId25" Type="http://schemas.openxmlformats.org/officeDocument/2006/relationships/tags" Target="../tags/tag169.xml"/><Relationship Id="rId24" Type="http://schemas.openxmlformats.org/officeDocument/2006/relationships/tags" Target="../tags/tag168.xml"/><Relationship Id="rId23" Type="http://schemas.openxmlformats.org/officeDocument/2006/relationships/tags" Target="../tags/tag167.xml"/><Relationship Id="rId22" Type="http://schemas.openxmlformats.org/officeDocument/2006/relationships/tags" Target="../tags/tag166.xml"/><Relationship Id="rId21" Type="http://schemas.openxmlformats.org/officeDocument/2006/relationships/tags" Target="../tags/tag165.xml"/><Relationship Id="rId20" Type="http://schemas.openxmlformats.org/officeDocument/2006/relationships/tags" Target="../tags/tag164.xml"/><Relationship Id="rId2" Type="http://schemas.openxmlformats.org/officeDocument/2006/relationships/tags" Target="../tags/tag146.xml"/><Relationship Id="rId19" Type="http://schemas.openxmlformats.org/officeDocument/2006/relationships/tags" Target="../tags/tag163.xml"/><Relationship Id="rId18" Type="http://schemas.openxmlformats.org/officeDocument/2006/relationships/tags" Target="../tags/tag162.xml"/><Relationship Id="rId17" Type="http://schemas.openxmlformats.org/officeDocument/2006/relationships/tags" Target="../tags/tag161.xml"/><Relationship Id="rId16" Type="http://schemas.openxmlformats.org/officeDocument/2006/relationships/tags" Target="../tags/tag160.xml"/><Relationship Id="rId15" Type="http://schemas.openxmlformats.org/officeDocument/2006/relationships/tags" Target="../tags/tag159.xml"/><Relationship Id="rId14" Type="http://schemas.openxmlformats.org/officeDocument/2006/relationships/tags" Target="../tags/tag158.xml"/><Relationship Id="rId13" Type="http://schemas.openxmlformats.org/officeDocument/2006/relationships/tags" Target="../tags/tag157.xml"/><Relationship Id="rId12" Type="http://schemas.openxmlformats.org/officeDocument/2006/relationships/tags" Target="../tags/tag156.xml"/><Relationship Id="rId11" Type="http://schemas.openxmlformats.org/officeDocument/2006/relationships/tags" Target="../tags/tag155.xml"/><Relationship Id="rId10" Type="http://schemas.openxmlformats.org/officeDocument/2006/relationships/tags" Target="../tags/tag154.xml"/><Relationship Id="rId1" Type="http://schemas.openxmlformats.org/officeDocument/2006/relationships/tags" Target="../tags/tag1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6" Type="http://schemas.openxmlformats.org/officeDocument/2006/relationships/notesSlide" Target="../notesSlides/notesSlide2.xml"/><Relationship Id="rId25" Type="http://schemas.openxmlformats.org/officeDocument/2006/relationships/slideLayout" Target="../slideLayouts/slideLayout1.xml"/><Relationship Id="rId24" Type="http://schemas.openxmlformats.org/officeDocument/2006/relationships/tags" Target="../tags/tag24.xml"/><Relationship Id="rId23" Type="http://schemas.openxmlformats.org/officeDocument/2006/relationships/tags" Target="../tags/tag23.xml"/><Relationship Id="rId22" Type="http://schemas.openxmlformats.org/officeDocument/2006/relationships/tags" Target="../tags/tag22.xml"/><Relationship Id="rId21" Type="http://schemas.openxmlformats.org/officeDocument/2006/relationships/tags" Target="../tags/tag21.xml"/><Relationship Id="rId20" Type="http://schemas.openxmlformats.org/officeDocument/2006/relationships/tags" Target="../tags/tag20.xml"/><Relationship Id="rId2" Type="http://schemas.openxmlformats.org/officeDocument/2006/relationships/tags" Target="../tags/tag2.xml"/><Relationship Id="rId19" Type="http://schemas.openxmlformats.org/officeDocument/2006/relationships/tags" Target="../tags/tag19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33.xml"/><Relationship Id="rId8" Type="http://schemas.openxmlformats.org/officeDocument/2006/relationships/tags" Target="../tags/tag32.xml"/><Relationship Id="rId7" Type="http://schemas.openxmlformats.org/officeDocument/2006/relationships/tags" Target="../tags/tag31.xml"/><Relationship Id="rId6" Type="http://schemas.openxmlformats.org/officeDocument/2006/relationships/tags" Target="../tags/tag30.xml"/><Relationship Id="rId5" Type="http://schemas.openxmlformats.org/officeDocument/2006/relationships/tags" Target="../tags/tag29.xml"/><Relationship Id="rId4" Type="http://schemas.openxmlformats.org/officeDocument/2006/relationships/tags" Target="../tags/tag28.xml"/><Relationship Id="rId3" Type="http://schemas.openxmlformats.org/officeDocument/2006/relationships/tags" Target="../tags/tag27.xml"/><Relationship Id="rId23" Type="http://schemas.openxmlformats.org/officeDocument/2006/relationships/notesSlide" Target="../notesSlides/notesSlide5.xml"/><Relationship Id="rId22" Type="http://schemas.openxmlformats.org/officeDocument/2006/relationships/slideLayout" Target="../slideLayouts/slideLayout1.xml"/><Relationship Id="rId21" Type="http://schemas.openxmlformats.org/officeDocument/2006/relationships/tags" Target="../tags/tag45.xml"/><Relationship Id="rId20" Type="http://schemas.openxmlformats.org/officeDocument/2006/relationships/tags" Target="../tags/tag44.xml"/><Relationship Id="rId2" Type="http://schemas.openxmlformats.org/officeDocument/2006/relationships/tags" Target="../tags/tag26.xml"/><Relationship Id="rId19" Type="http://schemas.openxmlformats.org/officeDocument/2006/relationships/tags" Target="../tags/tag43.xml"/><Relationship Id="rId18" Type="http://schemas.openxmlformats.org/officeDocument/2006/relationships/tags" Target="../tags/tag42.xml"/><Relationship Id="rId17" Type="http://schemas.openxmlformats.org/officeDocument/2006/relationships/tags" Target="../tags/tag41.xml"/><Relationship Id="rId16" Type="http://schemas.openxmlformats.org/officeDocument/2006/relationships/tags" Target="../tags/tag40.xml"/><Relationship Id="rId15" Type="http://schemas.openxmlformats.org/officeDocument/2006/relationships/tags" Target="../tags/tag39.xml"/><Relationship Id="rId14" Type="http://schemas.openxmlformats.org/officeDocument/2006/relationships/tags" Target="../tags/tag38.xml"/><Relationship Id="rId13" Type="http://schemas.openxmlformats.org/officeDocument/2006/relationships/tags" Target="../tags/tag37.xml"/><Relationship Id="rId12" Type="http://schemas.openxmlformats.org/officeDocument/2006/relationships/tags" Target="../tags/tag36.xml"/><Relationship Id="rId11" Type="http://schemas.openxmlformats.org/officeDocument/2006/relationships/tags" Target="../tags/tag35.xml"/><Relationship Id="rId10" Type="http://schemas.openxmlformats.org/officeDocument/2006/relationships/tags" Target="../tags/tag34.xml"/><Relationship Id="rId1" Type="http://schemas.openxmlformats.org/officeDocument/2006/relationships/tags" Target="../tags/tag25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54.xml"/><Relationship Id="rId8" Type="http://schemas.openxmlformats.org/officeDocument/2006/relationships/tags" Target="../tags/tag53.xml"/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2" Type="http://schemas.openxmlformats.org/officeDocument/2006/relationships/notesSlide" Target="../notesSlides/notesSlide6.xml"/><Relationship Id="rId21" Type="http://schemas.openxmlformats.org/officeDocument/2006/relationships/slideLayout" Target="../slideLayouts/slideLayout1.xml"/><Relationship Id="rId20" Type="http://schemas.openxmlformats.org/officeDocument/2006/relationships/tags" Target="../tags/tag65.xml"/><Relationship Id="rId2" Type="http://schemas.openxmlformats.org/officeDocument/2006/relationships/tags" Target="../tags/tag47.xml"/><Relationship Id="rId19" Type="http://schemas.openxmlformats.org/officeDocument/2006/relationships/tags" Target="../tags/tag64.xml"/><Relationship Id="rId18" Type="http://schemas.openxmlformats.org/officeDocument/2006/relationships/tags" Target="../tags/tag63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tags" Target="../tags/tag56.xml"/><Relationship Id="rId10" Type="http://schemas.openxmlformats.org/officeDocument/2006/relationships/tags" Target="../tags/tag55.xml"/><Relationship Id="rId1" Type="http://schemas.openxmlformats.org/officeDocument/2006/relationships/tags" Target="../tags/tag46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74.xml"/><Relationship Id="rId8" Type="http://schemas.openxmlformats.org/officeDocument/2006/relationships/tags" Target="../tags/tag73.xml"/><Relationship Id="rId7" Type="http://schemas.openxmlformats.org/officeDocument/2006/relationships/tags" Target="../tags/tag72.xml"/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6" Type="http://schemas.openxmlformats.org/officeDocument/2006/relationships/notesSlide" Target="../notesSlides/notesSlide7.xml"/><Relationship Id="rId35" Type="http://schemas.openxmlformats.org/officeDocument/2006/relationships/slideLayout" Target="../slideLayouts/slideLayout1.xml"/><Relationship Id="rId34" Type="http://schemas.openxmlformats.org/officeDocument/2006/relationships/tags" Target="../tags/tag99.xml"/><Relationship Id="rId33" Type="http://schemas.openxmlformats.org/officeDocument/2006/relationships/tags" Target="../tags/tag98.xml"/><Relationship Id="rId32" Type="http://schemas.openxmlformats.org/officeDocument/2006/relationships/tags" Target="../tags/tag97.xml"/><Relationship Id="rId31" Type="http://schemas.openxmlformats.org/officeDocument/2006/relationships/tags" Target="../tags/tag96.xml"/><Relationship Id="rId30" Type="http://schemas.openxmlformats.org/officeDocument/2006/relationships/tags" Target="../tags/tag95.xml"/><Relationship Id="rId3" Type="http://schemas.openxmlformats.org/officeDocument/2006/relationships/tags" Target="../tags/tag68.xml"/><Relationship Id="rId29" Type="http://schemas.openxmlformats.org/officeDocument/2006/relationships/tags" Target="../tags/tag94.xml"/><Relationship Id="rId28" Type="http://schemas.openxmlformats.org/officeDocument/2006/relationships/tags" Target="../tags/tag93.xml"/><Relationship Id="rId27" Type="http://schemas.openxmlformats.org/officeDocument/2006/relationships/tags" Target="../tags/tag92.xml"/><Relationship Id="rId26" Type="http://schemas.openxmlformats.org/officeDocument/2006/relationships/tags" Target="../tags/tag91.xml"/><Relationship Id="rId25" Type="http://schemas.openxmlformats.org/officeDocument/2006/relationships/tags" Target="../tags/tag90.xml"/><Relationship Id="rId24" Type="http://schemas.openxmlformats.org/officeDocument/2006/relationships/tags" Target="../tags/tag89.xml"/><Relationship Id="rId23" Type="http://schemas.openxmlformats.org/officeDocument/2006/relationships/tags" Target="../tags/tag88.xml"/><Relationship Id="rId22" Type="http://schemas.openxmlformats.org/officeDocument/2006/relationships/tags" Target="../tags/tag87.xml"/><Relationship Id="rId21" Type="http://schemas.openxmlformats.org/officeDocument/2006/relationships/tags" Target="../tags/tag86.xml"/><Relationship Id="rId20" Type="http://schemas.openxmlformats.org/officeDocument/2006/relationships/tags" Target="../tags/tag85.xml"/><Relationship Id="rId2" Type="http://schemas.openxmlformats.org/officeDocument/2006/relationships/tags" Target="../tags/tag67.xml"/><Relationship Id="rId19" Type="http://schemas.openxmlformats.org/officeDocument/2006/relationships/tags" Target="../tags/tag84.xml"/><Relationship Id="rId18" Type="http://schemas.openxmlformats.org/officeDocument/2006/relationships/tags" Target="../tags/tag83.xml"/><Relationship Id="rId17" Type="http://schemas.openxmlformats.org/officeDocument/2006/relationships/tags" Target="../tags/tag82.xml"/><Relationship Id="rId16" Type="http://schemas.openxmlformats.org/officeDocument/2006/relationships/tags" Target="../tags/tag81.xml"/><Relationship Id="rId15" Type="http://schemas.openxmlformats.org/officeDocument/2006/relationships/tags" Target="../tags/tag80.xml"/><Relationship Id="rId14" Type="http://schemas.openxmlformats.org/officeDocument/2006/relationships/tags" Target="../tags/tag79.xml"/><Relationship Id="rId13" Type="http://schemas.openxmlformats.org/officeDocument/2006/relationships/tags" Target="../tags/tag78.xml"/><Relationship Id="rId12" Type="http://schemas.openxmlformats.org/officeDocument/2006/relationships/tags" Target="../tags/tag77.xml"/><Relationship Id="rId11" Type="http://schemas.openxmlformats.org/officeDocument/2006/relationships/tags" Target="../tags/tag76.xml"/><Relationship Id="rId10" Type="http://schemas.openxmlformats.org/officeDocument/2006/relationships/tags" Target="../tags/tag75.xml"/><Relationship Id="rId1" Type="http://schemas.openxmlformats.org/officeDocument/2006/relationships/tags" Target="../tags/tag6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-1219200"/>
            <a:ext cx="4876800" cy="4876800"/>
          </a:xfrm>
          <a:prstGeom prst="ellipse">
            <a:avLst/>
          </a:prstGeom>
          <a:solidFill>
            <a:srgbClr val="00A896">
              <a:alpha val="30000"/>
            </a:srgbClr>
          </a:solidFill>
        </p:spPr>
      </p:sp>
      <p:sp>
        <p:nvSpPr>
          <p:cNvPr id="3" name="Shape 1"/>
          <p:cNvSpPr/>
          <p:nvPr/>
        </p:nvSpPr>
        <p:spPr>
          <a:xfrm>
            <a:off x="-1219200" y="4267200"/>
            <a:ext cx="3657600" cy="3657600"/>
          </a:xfrm>
          <a:prstGeom prst="ellipse">
            <a:avLst/>
          </a:prstGeom>
          <a:solidFill>
            <a:srgbClr val="02C39A">
              <a:alpha val="20000"/>
            </a:srgbClr>
          </a:solidFill>
        </p:spPr>
      </p:sp>
      <p:sp>
        <p:nvSpPr>
          <p:cNvPr id="4" name="Text 2"/>
          <p:cNvSpPr/>
          <p:nvPr/>
        </p:nvSpPr>
        <p:spPr>
          <a:xfrm>
            <a:off x="609600" y="2194560"/>
            <a:ext cx="10972800" cy="1463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zh-CN" altLang="en-US" sz="96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穗宜康</a:t>
            </a:r>
            <a:r>
              <a:rPr lang="zh-CN" altLang="en-US" sz="9600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pitchFamily="34" charset="-120"/>
                <a:sym typeface="+mn-ea"/>
              </a:rPr>
              <a:t>互联网医院</a:t>
            </a:r>
            <a:endParaRPr lang="zh-CN" altLang="en-US" sz="9600" b="1" dirty="0">
              <a:solidFill>
                <a:srgbClr val="FFFFFF"/>
              </a:solidFill>
              <a:latin typeface="Arial Black" panose="020B0A04020102020204" pitchFamily="34" charset="0"/>
              <a:ea typeface="Arial Black" panose="020B0A04020102020204" pitchFamily="34" charset="-122"/>
              <a:cs typeface="Arial Black" panose="020B0A04020102020204" pitchFamily="34" charset="-120"/>
            </a:endParaRPr>
          </a:p>
        </p:txBody>
      </p:sp>
      <p:sp>
        <p:nvSpPr>
          <p:cNvPr id="5" name="Text 3"/>
          <p:cNvSpPr/>
          <p:nvPr/>
        </p:nvSpPr>
        <p:spPr>
          <a:xfrm>
            <a:off x="609600" y="3657600"/>
            <a:ext cx="10972800" cy="9753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zh-CN" altLang="en-US" sz="4800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pitchFamily="34" charset="-120"/>
              </a:rPr>
              <a:t>产品介绍及交付模式说明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609600" y="5120640"/>
            <a:ext cx="10972800" cy="609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0F7F7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pitchFamily="34" charset="-120"/>
              </a:rPr>
              <a:t>专业医疗服务 · 信创认证 · AI赋能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09600" y="6096000"/>
            <a:ext cx="10972800" cy="487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65" dirty="0">
                <a:solidFill>
                  <a:srgbClr val="F0F7F7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pitchFamily="34" charset="-120"/>
              </a:rPr>
              <a:t>V1.0 </a:t>
            </a:r>
            <a:endParaRPr lang="en-US" sz="186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鸿蒙系统兼容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>
            <p:custDataLst>
              <p:tags r:id="rId1"/>
            </p:custDataLst>
          </p:nvPr>
        </p:nvSpPr>
        <p:spPr>
          <a:xfrm>
            <a:off x="640080" y="1051560"/>
            <a:ext cx="2743200" cy="2011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>
            <p:custDataLst>
              <p:tags r:id="rId2"/>
            </p:custDataLst>
          </p:nvPr>
        </p:nvSpPr>
        <p:spPr>
          <a:xfrm>
            <a:off x="822960" y="1188720"/>
            <a:ext cx="457200" cy="457200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6" name="Text 4"/>
          <p:cNvSpPr/>
          <p:nvPr>
            <p:custDataLst>
              <p:tags r:id="rId3"/>
            </p:custDataLst>
          </p:nvPr>
        </p:nvSpPr>
        <p:spPr>
          <a:xfrm>
            <a:off x="822960" y="1188720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1400" b="1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7" name="Text 5"/>
          <p:cNvSpPr/>
          <p:nvPr>
            <p:custDataLst>
              <p:tags r:id="rId4"/>
            </p:custDataLst>
          </p:nvPr>
        </p:nvSpPr>
        <p:spPr>
          <a:xfrm>
            <a:off x="1463040" y="1234440"/>
            <a:ext cx="173736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零成本兼容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8" name="Text 6"/>
          <p:cNvSpPr/>
          <p:nvPr>
            <p:custDataLst>
              <p:tags r:id="rId5"/>
            </p:custDataLst>
          </p:nvPr>
        </p:nvSpPr>
        <p:spPr>
          <a:xfrm>
            <a:off x="777240" y="1737360"/>
            <a:ext cx="2468880" cy="10972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微信小程序在鸿蒙系统微信中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直接运行，无需独立开发鸿蒙版 App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无需额外开发投入</a:t>
            </a:r>
            <a:endParaRPr lang="en-US" sz="1400" dirty="0"/>
          </a:p>
        </p:txBody>
      </p:sp>
      <p:sp>
        <p:nvSpPr>
          <p:cNvPr id="9" name="Shape 7"/>
          <p:cNvSpPr/>
          <p:nvPr>
            <p:custDataLst>
              <p:tags r:id="rId6"/>
            </p:custDataLst>
          </p:nvPr>
        </p:nvSpPr>
        <p:spPr>
          <a:xfrm>
            <a:off x="3657600" y="1051560"/>
            <a:ext cx="2743200" cy="2011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>
            <p:custDataLst>
              <p:tags r:id="rId7"/>
            </p:custDataLst>
          </p:nvPr>
        </p:nvSpPr>
        <p:spPr>
          <a:xfrm>
            <a:off x="3840480" y="1188720"/>
            <a:ext cx="457200" cy="457200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11" name="Text 9"/>
          <p:cNvSpPr/>
          <p:nvPr>
            <p:custDataLst>
              <p:tags r:id="rId8"/>
            </p:custDataLst>
          </p:nvPr>
        </p:nvSpPr>
        <p:spPr>
          <a:xfrm>
            <a:off x="3840480" y="1188720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1400" b="1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12" name="Text 10"/>
          <p:cNvSpPr/>
          <p:nvPr>
            <p:custDataLst>
              <p:tags r:id="rId9"/>
            </p:custDataLst>
          </p:nvPr>
        </p:nvSpPr>
        <p:spPr>
          <a:xfrm>
            <a:off x="4480560" y="1234440"/>
            <a:ext cx="173736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一致体验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3" name="Text 11"/>
          <p:cNvSpPr/>
          <p:nvPr>
            <p:custDataLst>
              <p:tags r:id="rId10"/>
            </p:custDataLst>
          </p:nvPr>
        </p:nvSpPr>
        <p:spPr>
          <a:xfrm>
            <a:off x="3794760" y="1737360"/>
            <a:ext cx="2468880" cy="10972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与 Android / iOS 用户完全一致的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功能和界面体验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患者端零差异</a:t>
            </a:r>
            <a:endParaRPr lang="en-US" sz="1400" dirty="0"/>
          </a:p>
        </p:txBody>
      </p:sp>
      <p:sp>
        <p:nvSpPr>
          <p:cNvPr id="14" name="Shape 12"/>
          <p:cNvSpPr/>
          <p:nvPr>
            <p:custDataLst>
              <p:tags r:id="rId11"/>
            </p:custDataLst>
          </p:nvPr>
        </p:nvSpPr>
        <p:spPr>
          <a:xfrm>
            <a:off x="6675120" y="1051560"/>
            <a:ext cx="2743200" cy="2011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>
            <p:custDataLst>
              <p:tags r:id="rId12"/>
            </p:custDataLst>
          </p:nvPr>
        </p:nvSpPr>
        <p:spPr>
          <a:xfrm>
            <a:off x="6858000" y="1188720"/>
            <a:ext cx="457200" cy="457200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16" name="Text 14"/>
          <p:cNvSpPr/>
          <p:nvPr>
            <p:custDataLst>
              <p:tags r:id="rId13"/>
            </p:custDataLst>
          </p:nvPr>
        </p:nvSpPr>
        <p:spPr>
          <a:xfrm>
            <a:off x="6858000" y="1188720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3</a:t>
            </a:r>
            <a:endParaRPr lang="en-US" sz="1400" b="1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17" name="Text 15"/>
          <p:cNvSpPr/>
          <p:nvPr>
            <p:custDataLst>
              <p:tags r:id="rId14"/>
            </p:custDataLst>
          </p:nvPr>
        </p:nvSpPr>
        <p:spPr>
          <a:xfrm>
            <a:off x="7498080" y="1234440"/>
            <a:ext cx="173736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未来储备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8" name="Text 16"/>
          <p:cNvSpPr/>
          <p:nvPr>
            <p:custDataLst>
              <p:tags r:id="rId15"/>
            </p:custDataLst>
          </p:nvPr>
        </p:nvSpPr>
        <p:spPr>
          <a:xfrm>
            <a:off x="6812280" y="1737360"/>
            <a:ext cx="2468880" cy="10972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鸿蒙原生小程序方案调研储备中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后续可按需平滑迁移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技术路线已规划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3291840"/>
            <a:ext cx="8960485" cy="2651760"/>
          </a:xfrm>
          <a:prstGeom prst="rect">
            <a:avLst/>
          </a:prstGeom>
          <a:solidFill>
            <a:srgbClr val="F0F9FA"/>
          </a:solidFill>
        </p:spPr>
      </p:sp>
      <p:sp>
        <p:nvSpPr>
          <p:cNvPr id="20" name="Text 18"/>
          <p:cNvSpPr/>
          <p:nvPr/>
        </p:nvSpPr>
        <p:spPr>
          <a:xfrm>
            <a:off x="640080" y="3383280"/>
            <a:ext cx="27432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兼容原理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640080" y="3749040"/>
            <a:ext cx="7955280" cy="9144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45720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微信在鸿蒙系统中提供了完整的小程序运行时环境。 小程序通过 uni-app 编译为标准微信小程序代码，经 HBuilder X 打包提交微信审核，在鸿蒙微信中直接运行。所有功能（挂号、缴费、问诊、报告查询等）与 Android / iOS 微信中使用体验完全一致，无需任何代码修改。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40080" y="4663440"/>
            <a:ext cx="27432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技术保障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640080" y="5029200"/>
            <a:ext cx="7955280" cy="7315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45720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微信团队已承诺鸿蒙微信小程序的完整兼容性。</a:t>
            </a:r>
            <a:r>
              <a:rPr lang="zh-CN" alt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</a:t>
            </a: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团队将持续跟踪鸿蒙微信迭代更新，确保兼容性。鸿蒙原生小程序方案已完成技术调研，后续可按需平滑迁移，无需推翻现有架构。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安全与合规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>
            <p:custDataLst>
              <p:tags r:id="rId1"/>
            </p:custDataLst>
          </p:nvPr>
        </p:nvSpPr>
        <p:spPr>
          <a:xfrm>
            <a:off x="548640" y="1005840"/>
            <a:ext cx="274320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>
            <p:custDataLst>
              <p:tags r:id="rId2"/>
            </p:custDataLst>
          </p:nvPr>
        </p:nvSpPr>
        <p:spPr>
          <a:xfrm>
            <a:off x="548640" y="1005840"/>
            <a:ext cx="54864" cy="237744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6" name="Shape 4"/>
          <p:cNvSpPr/>
          <p:nvPr>
            <p:custDataLst>
              <p:tags r:id="rId3"/>
            </p:custDataLst>
          </p:nvPr>
        </p:nvSpPr>
        <p:spPr>
          <a:xfrm>
            <a:off x="822960" y="1234440"/>
            <a:ext cx="2194560" cy="6400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7" name="Text 5"/>
          <p:cNvSpPr/>
          <p:nvPr>
            <p:custDataLst>
              <p:tags r:id="rId4"/>
            </p:custDataLst>
          </p:nvPr>
        </p:nvSpPr>
        <p:spPr>
          <a:xfrm>
            <a:off x="822960" y="1280160"/>
            <a:ext cx="21945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传输安全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8" name="Text 6"/>
          <p:cNvSpPr/>
          <p:nvPr>
            <p:custDataLst>
              <p:tags r:id="rId5"/>
            </p:custDataLst>
          </p:nvPr>
        </p:nvSpPr>
        <p:spPr>
          <a:xfrm>
            <a:off x="731520" y="2103120"/>
            <a:ext cx="2377440" cy="10972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HTTPS + TLS 1.3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国密 SM2/SM4（医保数据）</a:t>
            </a:r>
            <a:endParaRPr lang="en-US" sz="1400" dirty="0"/>
          </a:p>
        </p:txBody>
      </p:sp>
      <p:sp>
        <p:nvSpPr>
          <p:cNvPr id="9" name="Shape 7"/>
          <p:cNvSpPr/>
          <p:nvPr>
            <p:custDataLst>
              <p:tags r:id="rId6"/>
            </p:custDataLst>
          </p:nvPr>
        </p:nvSpPr>
        <p:spPr>
          <a:xfrm>
            <a:off x="3566160" y="1005840"/>
            <a:ext cx="274320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>
            <p:custDataLst>
              <p:tags r:id="rId7"/>
            </p:custDataLst>
          </p:nvPr>
        </p:nvSpPr>
        <p:spPr>
          <a:xfrm>
            <a:off x="3566160" y="1005840"/>
            <a:ext cx="54864" cy="2377440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11" name="Shape 9"/>
          <p:cNvSpPr/>
          <p:nvPr>
            <p:custDataLst>
              <p:tags r:id="rId8"/>
            </p:custDataLst>
          </p:nvPr>
        </p:nvSpPr>
        <p:spPr>
          <a:xfrm>
            <a:off x="3840480" y="1234440"/>
            <a:ext cx="2194560" cy="640080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12" name="Text 10"/>
          <p:cNvSpPr/>
          <p:nvPr>
            <p:custDataLst>
              <p:tags r:id="rId9"/>
            </p:custDataLst>
          </p:nvPr>
        </p:nvSpPr>
        <p:spPr>
          <a:xfrm>
            <a:off x="3840480" y="1280160"/>
            <a:ext cx="21945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存储安全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3" name="Text 11"/>
          <p:cNvSpPr/>
          <p:nvPr>
            <p:custDataLst>
              <p:tags r:id="rId10"/>
            </p:custDataLst>
          </p:nvPr>
        </p:nvSpPr>
        <p:spPr>
          <a:xfrm>
            <a:off x="3749040" y="2103120"/>
            <a:ext cx="2377440" cy="10972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数据库加密存储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敏感字段脱敏处理</a:t>
            </a:r>
            <a:endParaRPr lang="en-US" sz="1400" dirty="0"/>
          </a:p>
        </p:txBody>
      </p:sp>
      <p:sp>
        <p:nvSpPr>
          <p:cNvPr id="14" name="Shape 12"/>
          <p:cNvSpPr/>
          <p:nvPr>
            <p:custDataLst>
              <p:tags r:id="rId11"/>
            </p:custDataLst>
          </p:nvPr>
        </p:nvSpPr>
        <p:spPr>
          <a:xfrm>
            <a:off x="6583680" y="1005840"/>
            <a:ext cx="274320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>
            <p:custDataLst>
              <p:tags r:id="rId12"/>
            </p:custDataLst>
          </p:nvPr>
        </p:nvSpPr>
        <p:spPr>
          <a:xfrm>
            <a:off x="6583680" y="1005840"/>
            <a:ext cx="54864" cy="2377440"/>
          </a:xfrm>
          <a:prstGeom prst="rect">
            <a:avLst/>
          </a:prstGeom>
          <a:solidFill>
            <a:srgbClr val="3B82F6"/>
          </a:solidFill>
        </p:spPr>
      </p:sp>
      <p:sp>
        <p:nvSpPr>
          <p:cNvPr id="16" name="Shape 14"/>
          <p:cNvSpPr/>
          <p:nvPr>
            <p:custDataLst>
              <p:tags r:id="rId13"/>
            </p:custDataLst>
          </p:nvPr>
        </p:nvSpPr>
        <p:spPr>
          <a:xfrm>
            <a:off x="6858000" y="1234440"/>
            <a:ext cx="2194560" cy="640080"/>
          </a:xfrm>
          <a:prstGeom prst="rect">
            <a:avLst/>
          </a:prstGeom>
          <a:solidFill>
            <a:srgbClr val="3B82F6"/>
          </a:solidFill>
        </p:spPr>
      </p:sp>
      <p:sp>
        <p:nvSpPr>
          <p:cNvPr id="17" name="Text 15"/>
          <p:cNvSpPr/>
          <p:nvPr>
            <p:custDataLst>
              <p:tags r:id="rId14"/>
            </p:custDataLst>
          </p:nvPr>
        </p:nvSpPr>
        <p:spPr>
          <a:xfrm>
            <a:off x="6858000" y="1280160"/>
            <a:ext cx="21945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访问控制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8" name="Text 16"/>
          <p:cNvSpPr/>
          <p:nvPr>
            <p:custDataLst>
              <p:tags r:id="rId15"/>
            </p:custDataLst>
          </p:nvPr>
        </p:nvSpPr>
        <p:spPr>
          <a:xfrm>
            <a:off x="6766560" y="2103120"/>
            <a:ext cx="2377440" cy="10972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JWT Bearer Token 认证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细粒度 RBAC 权限控制</a:t>
            </a:r>
            <a:endParaRPr lang="en-US" sz="1400" dirty="0"/>
          </a:p>
        </p:txBody>
      </p:sp>
      <p:sp>
        <p:nvSpPr>
          <p:cNvPr id="19" name="Shape 17"/>
          <p:cNvSpPr/>
          <p:nvPr>
            <p:custDataLst>
              <p:tags r:id="rId16"/>
            </p:custDataLst>
          </p:nvPr>
        </p:nvSpPr>
        <p:spPr>
          <a:xfrm>
            <a:off x="548640" y="3657600"/>
            <a:ext cx="274320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>
            <p:custDataLst>
              <p:tags r:id="rId17"/>
            </p:custDataLst>
          </p:nvPr>
        </p:nvSpPr>
        <p:spPr>
          <a:xfrm>
            <a:off x="548640" y="3657600"/>
            <a:ext cx="54864" cy="2377440"/>
          </a:xfrm>
          <a:prstGeom prst="rect">
            <a:avLst/>
          </a:prstGeom>
          <a:solidFill>
            <a:srgbClr val="10B981"/>
          </a:solidFill>
        </p:spPr>
      </p:sp>
      <p:sp>
        <p:nvSpPr>
          <p:cNvPr id="21" name="Shape 19"/>
          <p:cNvSpPr/>
          <p:nvPr>
            <p:custDataLst>
              <p:tags r:id="rId18"/>
            </p:custDataLst>
          </p:nvPr>
        </p:nvSpPr>
        <p:spPr>
          <a:xfrm>
            <a:off x="822960" y="3886200"/>
            <a:ext cx="2194560" cy="640080"/>
          </a:xfrm>
          <a:prstGeom prst="rect">
            <a:avLst/>
          </a:prstGeom>
          <a:solidFill>
            <a:srgbClr val="10B981"/>
          </a:solidFill>
        </p:spPr>
      </p:sp>
      <p:sp>
        <p:nvSpPr>
          <p:cNvPr id="22" name="Text 20"/>
          <p:cNvSpPr/>
          <p:nvPr>
            <p:custDataLst>
              <p:tags r:id="rId19"/>
            </p:custDataLst>
          </p:nvPr>
        </p:nvSpPr>
        <p:spPr>
          <a:xfrm>
            <a:off x="822960" y="3931920"/>
            <a:ext cx="21945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日志审计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3" name="Text 21"/>
          <p:cNvSpPr/>
          <p:nvPr>
            <p:custDataLst>
              <p:tags r:id="rId20"/>
            </p:custDataLst>
          </p:nvPr>
        </p:nvSpPr>
        <p:spPr>
          <a:xfrm>
            <a:off x="731520" y="4754880"/>
            <a:ext cx="2377440" cy="10972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全流程操作日志记录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支持追溯与合规审计</a:t>
            </a:r>
            <a:endParaRPr lang="en-US" sz="1400" dirty="0"/>
          </a:p>
        </p:txBody>
      </p:sp>
      <p:sp>
        <p:nvSpPr>
          <p:cNvPr id="24" name="Shape 22"/>
          <p:cNvSpPr/>
          <p:nvPr>
            <p:custDataLst>
              <p:tags r:id="rId21"/>
            </p:custDataLst>
          </p:nvPr>
        </p:nvSpPr>
        <p:spPr>
          <a:xfrm>
            <a:off x="3566160" y="3657600"/>
            <a:ext cx="274320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5" name="Shape 23"/>
          <p:cNvSpPr/>
          <p:nvPr>
            <p:custDataLst>
              <p:tags r:id="rId22"/>
            </p:custDataLst>
          </p:nvPr>
        </p:nvSpPr>
        <p:spPr>
          <a:xfrm>
            <a:off x="3566160" y="3657600"/>
            <a:ext cx="54864" cy="2377440"/>
          </a:xfrm>
          <a:prstGeom prst="rect">
            <a:avLst/>
          </a:prstGeom>
          <a:solidFill>
            <a:srgbClr val="F59E0B"/>
          </a:solidFill>
        </p:spPr>
      </p:sp>
      <p:sp>
        <p:nvSpPr>
          <p:cNvPr id="26" name="Shape 24"/>
          <p:cNvSpPr/>
          <p:nvPr>
            <p:custDataLst>
              <p:tags r:id="rId23"/>
            </p:custDataLst>
          </p:nvPr>
        </p:nvSpPr>
        <p:spPr>
          <a:xfrm>
            <a:off x="3840480" y="3886200"/>
            <a:ext cx="2194560" cy="640080"/>
          </a:xfrm>
          <a:prstGeom prst="rect">
            <a:avLst/>
          </a:prstGeom>
          <a:solidFill>
            <a:srgbClr val="F59E0B"/>
          </a:solidFill>
        </p:spPr>
      </p:sp>
      <p:sp>
        <p:nvSpPr>
          <p:cNvPr id="27" name="Text 25"/>
          <p:cNvSpPr/>
          <p:nvPr>
            <p:custDataLst>
              <p:tags r:id="rId24"/>
            </p:custDataLst>
          </p:nvPr>
        </p:nvSpPr>
        <p:spPr>
          <a:xfrm>
            <a:off x="3840480" y="3931920"/>
            <a:ext cx="21945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等保合规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8" name="Text 26"/>
          <p:cNvSpPr/>
          <p:nvPr>
            <p:custDataLst>
              <p:tags r:id="rId25"/>
            </p:custDataLst>
          </p:nvPr>
        </p:nvSpPr>
        <p:spPr>
          <a:xfrm>
            <a:off x="3749040" y="4754880"/>
            <a:ext cx="2377440" cy="10972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三级等保标准设计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满足公立医院合规要求</a:t>
            </a:r>
            <a:endParaRPr lang="en-US" sz="1400" dirty="0"/>
          </a:p>
        </p:txBody>
      </p:sp>
      <p:sp>
        <p:nvSpPr>
          <p:cNvPr id="29" name="Shape 27"/>
          <p:cNvSpPr/>
          <p:nvPr>
            <p:custDataLst>
              <p:tags r:id="rId26"/>
            </p:custDataLst>
          </p:nvPr>
        </p:nvSpPr>
        <p:spPr>
          <a:xfrm>
            <a:off x="6583680" y="3657600"/>
            <a:ext cx="274320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30" name="Shape 28"/>
          <p:cNvSpPr/>
          <p:nvPr>
            <p:custDataLst>
              <p:tags r:id="rId27"/>
            </p:custDataLst>
          </p:nvPr>
        </p:nvSpPr>
        <p:spPr>
          <a:xfrm>
            <a:off x="6583680" y="3657600"/>
            <a:ext cx="54864" cy="2377440"/>
          </a:xfrm>
          <a:prstGeom prst="rect">
            <a:avLst/>
          </a:prstGeom>
          <a:solidFill>
            <a:srgbClr val="8B5CF6"/>
          </a:solidFill>
        </p:spPr>
      </p:sp>
      <p:sp>
        <p:nvSpPr>
          <p:cNvPr id="31" name="Shape 29"/>
          <p:cNvSpPr/>
          <p:nvPr>
            <p:custDataLst>
              <p:tags r:id="rId28"/>
            </p:custDataLst>
          </p:nvPr>
        </p:nvSpPr>
        <p:spPr>
          <a:xfrm>
            <a:off x="6858000" y="3886200"/>
            <a:ext cx="2194560" cy="640080"/>
          </a:xfrm>
          <a:prstGeom prst="rect">
            <a:avLst/>
          </a:prstGeom>
          <a:solidFill>
            <a:srgbClr val="8B5CF6"/>
          </a:solidFill>
        </p:spPr>
      </p:sp>
      <p:sp>
        <p:nvSpPr>
          <p:cNvPr id="32" name="Text 30"/>
          <p:cNvSpPr/>
          <p:nvPr>
            <p:custDataLst>
              <p:tags r:id="rId29"/>
            </p:custDataLst>
          </p:nvPr>
        </p:nvSpPr>
        <p:spPr>
          <a:xfrm>
            <a:off x="6858000" y="3931920"/>
            <a:ext cx="21945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数据规范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3" name="Text 31"/>
          <p:cNvSpPr/>
          <p:nvPr>
            <p:custDataLst>
              <p:tags r:id="rId30"/>
            </p:custDataLst>
          </p:nvPr>
        </p:nvSpPr>
        <p:spPr>
          <a:xfrm>
            <a:off x="6766560" y="4754880"/>
            <a:ext cx="2377440" cy="10972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遵循医保局数据规范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HL7 FHIR 标准数据交换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核心优势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>
            <p:custDataLst>
              <p:tags r:id="rId1"/>
            </p:custDataLst>
          </p:nvPr>
        </p:nvSpPr>
        <p:spPr>
          <a:xfrm>
            <a:off x="457200" y="960120"/>
            <a:ext cx="1664208" cy="502920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>
            <p:custDataLst>
              <p:tags r:id="rId2"/>
            </p:custDataLst>
          </p:nvPr>
        </p:nvSpPr>
        <p:spPr>
          <a:xfrm>
            <a:off x="548640" y="1051560"/>
            <a:ext cx="1481328" cy="118872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6" name="Text 4"/>
          <p:cNvSpPr/>
          <p:nvPr>
            <p:custDataLst>
              <p:tags r:id="rId3"/>
            </p:custDataLst>
          </p:nvPr>
        </p:nvSpPr>
        <p:spPr>
          <a:xfrm>
            <a:off x="548640" y="1234440"/>
            <a:ext cx="1481328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3000" dirty="0"/>
          </a:p>
        </p:txBody>
      </p:sp>
      <p:sp>
        <p:nvSpPr>
          <p:cNvPr id="7" name="Text 5"/>
          <p:cNvSpPr/>
          <p:nvPr>
            <p:custDataLst>
              <p:tags r:id="rId4"/>
            </p:custDataLst>
          </p:nvPr>
        </p:nvSpPr>
        <p:spPr>
          <a:xfrm>
            <a:off x="457200" y="2560320"/>
            <a:ext cx="1664208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全流程覆盖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8" name="Shape 6"/>
          <p:cNvSpPr/>
          <p:nvPr>
            <p:custDataLst>
              <p:tags r:id="rId5"/>
            </p:custDataLst>
          </p:nvPr>
        </p:nvSpPr>
        <p:spPr>
          <a:xfrm>
            <a:off x="868680" y="2971800"/>
            <a:ext cx="822960" cy="0"/>
          </a:xfrm>
          <a:prstGeom prst="line">
            <a:avLst/>
          </a:prstGeom>
          <a:noFill/>
          <a:ln w="15240">
            <a:solidFill>
              <a:srgbClr val="02C39A"/>
            </a:solidFill>
            <a:prstDash val="solid"/>
          </a:ln>
        </p:spPr>
      </p:sp>
      <p:sp>
        <p:nvSpPr>
          <p:cNvPr id="9" name="Text 7"/>
          <p:cNvSpPr/>
          <p:nvPr>
            <p:custDataLst>
              <p:tags r:id="rId6"/>
            </p:custDataLst>
          </p:nvPr>
        </p:nvSpPr>
        <p:spPr>
          <a:xfrm>
            <a:off x="530352" y="3154680"/>
            <a:ext cx="1517904" cy="25603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诊前·诊中·诊后全流程线上化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门诊 + 住院一站式服务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覆盖 15+ 功能模块</a:t>
            </a:r>
            <a:endParaRPr lang="en-US" sz="1400" dirty="0"/>
          </a:p>
        </p:txBody>
      </p:sp>
      <p:sp>
        <p:nvSpPr>
          <p:cNvPr id="10" name="Shape 8"/>
          <p:cNvSpPr/>
          <p:nvPr>
            <p:custDataLst>
              <p:tags r:id="rId7"/>
            </p:custDataLst>
          </p:nvPr>
        </p:nvSpPr>
        <p:spPr>
          <a:xfrm>
            <a:off x="2286000" y="960120"/>
            <a:ext cx="1664208" cy="502920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>
            <p:custDataLst>
              <p:tags r:id="rId8"/>
            </p:custDataLst>
          </p:nvPr>
        </p:nvSpPr>
        <p:spPr>
          <a:xfrm>
            <a:off x="2377440" y="1051560"/>
            <a:ext cx="1481328" cy="1188720"/>
          </a:xfrm>
          <a:prstGeom prst="rect">
            <a:avLst/>
          </a:prstGeom>
          <a:solidFill>
            <a:srgbClr val="3B82F6"/>
          </a:solidFill>
        </p:spPr>
      </p:sp>
      <p:sp>
        <p:nvSpPr>
          <p:cNvPr id="12" name="Text 10"/>
          <p:cNvSpPr/>
          <p:nvPr>
            <p:custDataLst>
              <p:tags r:id="rId9"/>
            </p:custDataLst>
          </p:nvPr>
        </p:nvSpPr>
        <p:spPr>
          <a:xfrm>
            <a:off x="2377440" y="1234440"/>
            <a:ext cx="1481328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3000" dirty="0"/>
          </a:p>
        </p:txBody>
      </p:sp>
      <p:sp>
        <p:nvSpPr>
          <p:cNvPr id="13" name="Text 11"/>
          <p:cNvSpPr/>
          <p:nvPr>
            <p:custDataLst>
              <p:tags r:id="rId10"/>
            </p:custDataLst>
          </p:nvPr>
        </p:nvSpPr>
        <p:spPr>
          <a:xfrm>
            <a:off x="2286000" y="2560320"/>
            <a:ext cx="1664208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3B82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深度融合</a:t>
            </a:r>
            <a:endParaRPr lang="en-US" sz="1400" b="1" dirty="0">
              <a:solidFill>
                <a:srgbClr val="3B82F6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4" name="Shape 12"/>
          <p:cNvSpPr/>
          <p:nvPr>
            <p:custDataLst>
              <p:tags r:id="rId11"/>
            </p:custDataLst>
          </p:nvPr>
        </p:nvSpPr>
        <p:spPr>
          <a:xfrm>
            <a:off x="2697480" y="2971800"/>
            <a:ext cx="822960" cy="0"/>
          </a:xfrm>
          <a:prstGeom prst="line">
            <a:avLst/>
          </a:prstGeom>
          <a:noFill/>
          <a:ln w="15240">
            <a:solidFill>
              <a:srgbClr val="02C39A"/>
            </a:solidFill>
            <a:prstDash val="solid"/>
          </a:ln>
        </p:spPr>
      </p:sp>
      <p:sp>
        <p:nvSpPr>
          <p:cNvPr id="15" name="Text 13"/>
          <p:cNvSpPr/>
          <p:nvPr>
            <p:custDataLst>
              <p:tags r:id="rId12"/>
            </p:custDataLst>
          </p:nvPr>
        </p:nvSpPr>
        <p:spPr>
          <a:xfrm>
            <a:off x="2359152" y="3154680"/>
            <a:ext cx="1517904" cy="25603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DeepSeek 大模型深度集成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智能导诊 · 预问诊 · 报告解读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用药建议 · 智能陪诊</a:t>
            </a:r>
            <a:endParaRPr lang="en-US" sz="1400" dirty="0"/>
          </a:p>
        </p:txBody>
      </p:sp>
      <p:sp>
        <p:nvSpPr>
          <p:cNvPr id="16" name="Shape 14"/>
          <p:cNvSpPr/>
          <p:nvPr>
            <p:custDataLst>
              <p:tags r:id="rId13"/>
            </p:custDataLst>
          </p:nvPr>
        </p:nvSpPr>
        <p:spPr>
          <a:xfrm>
            <a:off x="4114800" y="960120"/>
            <a:ext cx="1664208" cy="502920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>
            <p:custDataLst>
              <p:tags r:id="rId14"/>
            </p:custDataLst>
          </p:nvPr>
        </p:nvSpPr>
        <p:spPr>
          <a:xfrm>
            <a:off x="4206240" y="1051560"/>
            <a:ext cx="1481328" cy="1188720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18" name="Text 16"/>
          <p:cNvSpPr/>
          <p:nvPr>
            <p:custDataLst>
              <p:tags r:id="rId15"/>
            </p:custDataLst>
          </p:nvPr>
        </p:nvSpPr>
        <p:spPr>
          <a:xfrm>
            <a:off x="4206240" y="1234440"/>
            <a:ext cx="1481328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3</a:t>
            </a:r>
            <a:endParaRPr lang="en-US" sz="3000" dirty="0"/>
          </a:p>
        </p:txBody>
      </p:sp>
      <p:sp>
        <p:nvSpPr>
          <p:cNvPr id="19" name="Text 17"/>
          <p:cNvSpPr/>
          <p:nvPr>
            <p:custDataLst>
              <p:tags r:id="rId16"/>
            </p:custDataLst>
          </p:nvPr>
        </p:nvSpPr>
        <p:spPr>
          <a:xfrm>
            <a:off x="4114800" y="2560320"/>
            <a:ext cx="1664208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0A89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HIS 深度集成</a:t>
            </a:r>
            <a:endParaRPr lang="en-US" sz="1400" b="1" dirty="0">
              <a:solidFill>
                <a:srgbClr val="00A896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0" name="Shape 18"/>
          <p:cNvSpPr/>
          <p:nvPr>
            <p:custDataLst>
              <p:tags r:id="rId17"/>
            </p:custDataLst>
          </p:nvPr>
        </p:nvSpPr>
        <p:spPr>
          <a:xfrm>
            <a:off x="4526280" y="2971800"/>
            <a:ext cx="822960" cy="0"/>
          </a:xfrm>
          <a:prstGeom prst="line">
            <a:avLst/>
          </a:prstGeom>
          <a:noFill/>
          <a:ln w="15240">
            <a:solidFill>
              <a:srgbClr val="02C39A"/>
            </a:solidFill>
            <a:prstDash val="solid"/>
          </a:ln>
        </p:spPr>
      </p:sp>
      <p:sp>
        <p:nvSpPr>
          <p:cNvPr id="21" name="Text 19"/>
          <p:cNvSpPr/>
          <p:nvPr>
            <p:custDataLst>
              <p:tags r:id="rId18"/>
            </p:custDataLst>
          </p:nvPr>
        </p:nvSpPr>
        <p:spPr>
          <a:xfrm>
            <a:off x="4187952" y="3154680"/>
            <a:ext cx="1517904" cy="25603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12+ 接口实时双向对接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号源 / 处方 / 缴费 / 报告实时同步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数据毫秒级响应</a:t>
            </a:r>
            <a:endParaRPr lang="en-US" sz="1400" dirty="0"/>
          </a:p>
        </p:txBody>
      </p:sp>
      <p:sp>
        <p:nvSpPr>
          <p:cNvPr id="22" name="Shape 20"/>
          <p:cNvSpPr/>
          <p:nvPr>
            <p:custDataLst>
              <p:tags r:id="rId19"/>
            </p:custDataLst>
          </p:nvPr>
        </p:nvSpPr>
        <p:spPr>
          <a:xfrm>
            <a:off x="5943600" y="960120"/>
            <a:ext cx="1664208" cy="502920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3" name="Shape 21"/>
          <p:cNvSpPr/>
          <p:nvPr>
            <p:custDataLst>
              <p:tags r:id="rId20"/>
            </p:custDataLst>
          </p:nvPr>
        </p:nvSpPr>
        <p:spPr>
          <a:xfrm>
            <a:off x="6035040" y="1051560"/>
            <a:ext cx="1481328" cy="1188720"/>
          </a:xfrm>
          <a:prstGeom prst="rect">
            <a:avLst/>
          </a:prstGeom>
          <a:solidFill>
            <a:srgbClr val="10B981"/>
          </a:solidFill>
        </p:spPr>
      </p:sp>
      <p:sp>
        <p:nvSpPr>
          <p:cNvPr id="24" name="Text 22"/>
          <p:cNvSpPr/>
          <p:nvPr>
            <p:custDataLst>
              <p:tags r:id="rId21"/>
            </p:custDataLst>
          </p:nvPr>
        </p:nvSpPr>
        <p:spPr>
          <a:xfrm>
            <a:off x="6035040" y="1234440"/>
            <a:ext cx="1481328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4</a:t>
            </a:r>
            <a:endParaRPr lang="en-US" sz="3000" dirty="0"/>
          </a:p>
        </p:txBody>
      </p:sp>
      <p:sp>
        <p:nvSpPr>
          <p:cNvPr id="25" name="Text 23"/>
          <p:cNvSpPr/>
          <p:nvPr>
            <p:custDataLst>
              <p:tags r:id="rId22"/>
            </p:custDataLst>
          </p:nvPr>
        </p:nvSpPr>
        <p:spPr>
          <a:xfrm>
            <a:off x="5943600" y="2560320"/>
            <a:ext cx="1664208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安全合规</a:t>
            </a:r>
            <a:endParaRPr lang="en-US" sz="1400" b="1" dirty="0">
              <a:solidFill>
                <a:srgbClr val="10B981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6" name="Shape 24"/>
          <p:cNvSpPr/>
          <p:nvPr>
            <p:custDataLst>
              <p:tags r:id="rId23"/>
            </p:custDataLst>
          </p:nvPr>
        </p:nvSpPr>
        <p:spPr>
          <a:xfrm>
            <a:off x="6355080" y="2971800"/>
            <a:ext cx="822960" cy="0"/>
          </a:xfrm>
          <a:prstGeom prst="line">
            <a:avLst/>
          </a:prstGeom>
          <a:noFill/>
          <a:ln w="15240">
            <a:solidFill>
              <a:srgbClr val="02C39A"/>
            </a:solidFill>
            <a:prstDash val="solid"/>
          </a:ln>
        </p:spPr>
      </p:sp>
      <p:sp>
        <p:nvSpPr>
          <p:cNvPr id="27" name="Text 25"/>
          <p:cNvSpPr/>
          <p:nvPr>
            <p:custDataLst>
              <p:tags r:id="rId24"/>
            </p:custDataLst>
          </p:nvPr>
        </p:nvSpPr>
        <p:spPr>
          <a:xfrm>
            <a:off x="6016752" y="3154680"/>
            <a:ext cx="1517904" cy="25603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信创安全要求认证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达梦数据库适配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三级等保标准设计</a:t>
            </a:r>
            <a:endParaRPr lang="en-US" sz="1400" dirty="0"/>
          </a:p>
        </p:txBody>
      </p:sp>
      <p:sp>
        <p:nvSpPr>
          <p:cNvPr id="28" name="Shape 26"/>
          <p:cNvSpPr/>
          <p:nvPr>
            <p:custDataLst>
              <p:tags r:id="rId25"/>
            </p:custDataLst>
          </p:nvPr>
        </p:nvSpPr>
        <p:spPr>
          <a:xfrm>
            <a:off x="7772400" y="960120"/>
            <a:ext cx="1664208" cy="502920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9" name="Shape 27"/>
          <p:cNvSpPr/>
          <p:nvPr>
            <p:custDataLst>
              <p:tags r:id="rId26"/>
            </p:custDataLst>
          </p:nvPr>
        </p:nvSpPr>
        <p:spPr>
          <a:xfrm>
            <a:off x="7863840" y="1051560"/>
            <a:ext cx="1481328" cy="1188720"/>
          </a:xfrm>
          <a:prstGeom prst="rect">
            <a:avLst/>
          </a:prstGeom>
          <a:solidFill>
            <a:srgbClr val="F59E0B"/>
          </a:solidFill>
        </p:spPr>
      </p:sp>
      <p:sp>
        <p:nvSpPr>
          <p:cNvPr id="30" name="Text 28"/>
          <p:cNvSpPr/>
          <p:nvPr>
            <p:custDataLst>
              <p:tags r:id="rId27"/>
            </p:custDataLst>
          </p:nvPr>
        </p:nvSpPr>
        <p:spPr>
          <a:xfrm>
            <a:off x="7863840" y="1234440"/>
            <a:ext cx="1481328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5</a:t>
            </a:r>
            <a:endParaRPr lang="en-US" sz="3000" dirty="0"/>
          </a:p>
        </p:txBody>
      </p:sp>
      <p:sp>
        <p:nvSpPr>
          <p:cNvPr id="31" name="Text 29"/>
          <p:cNvSpPr/>
          <p:nvPr>
            <p:custDataLst>
              <p:tags r:id="rId28"/>
            </p:custDataLst>
          </p:nvPr>
        </p:nvSpPr>
        <p:spPr>
          <a:xfrm>
            <a:off x="7772400" y="2560320"/>
            <a:ext cx="1664208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分包优化</a:t>
            </a:r>
            <a:endParaRPr lang="en-US" sz="1400" b="1" dirty="0">
              <a:solidFill>
                <a:srgbClr val="F59E0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2" name="Shape 30"/>
          <p:cNvSpPr/>
          <p:nvPr>
            <p:custDataLst>
              <p:tags r:id="rId29"/>
            </p:custDataLst>
          </p:nvPr>
        </p:nvSpPr>
        <p:spPr>
          <a:xfrm>
            <a:off x="8183880" y="2971800"/>
            <a:ext cx="822960" cy="0"/>
          </a:xfrm>
          <a:prstGeom prst="line">
            <a:avLst/>
          </a:prstGeom>
          <a:noFill/>
          <a:ln w="15240">
            <a:solidFill>
              <a:srgbClr val="02C39A"/>
            </a:solidFill>
            <a:prstDash val="solid"/>
          </a:ln>
        </p:spPr>
      </p:sp>
      <p:sp>
        <p:nvSpPr>
          <p:cNvPr id="33" name="Text 31"/>
          <p:cNvSpPr/>
          <p:nvPr>
            <p:custDataLst>
              <p:tags r:id="rId30"/>
            </p:custDataLst>
          </p:nvPr>
        </p:nvSpPr>
        <p:spPr>
          <a:xfrm>
            <a:off x="7845552" y="3154680"/>
            <a:ext cx="1517904" cy="25603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uni-app 分包策略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主包 &lt; 2MB，分包各 &lt; 2MB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小程序秒开不卡顿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7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经典应用场景 · 患者全流程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" y="960120"/>
            <a:ext cx="1444752" cy="173736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45236" y="1024128"/>
            <a:ext cx="502920" cy="502920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7" name="Text 5"/>
          <p:cNvSpPr/>
          <p:nvPr/>
        </p:nvSpPr>
        <p:spPr>
          <a:xfrm>
            <a:off x="320040" y="1600200"/>
            <a:ext cx="135331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在线建档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0040" y="1901952"/>
            <a:ext cx="1353312" cy="6400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微信授权一键建档</a:t>
            </a:r>
            <a:endParaRPr lang="en-US" sz="85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绑定就诊卡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47088" y="960120"/>
            <a:ext cx="1444752" cy="173736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318004" y="1024128"/>
            <a:ext cx="502920" cy="502920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12" name="Text 10"/>
          <p:cNvSpPr/>
          <p:nvPr/>
        </p:nvSpPr>
        <p:spPr>
          <a:xfrm>
            <a:off x="1892808" y="1600200"/>
            <a:ext cx="135331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导诊挂号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892808" y="1901952"/>
            <a:ext cx="1353312" cy="6400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症状描述推荐科室</a:t>
            </a:r>
            <a:endParaRPr lang="en-US" sz="85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选择医生时段挂号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3419856" y="960120"/>
            <a:ext cx="1444752" cy="173736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  <p:txBody>
          <a:bodyPr/>
          <a:p>
            <a:pPr>
              <a:lnSpc>
                <a:spcPct val="150000"/>
              </a:lnSpc>
            </a:pPr>
            <a:endParaRPr lang="zh-CN" altLang="en-US"/>
          </a:p>
        </p:txBody>
      </p:sp>
      <p:sp>
        <p:nvSpPr>
          <p:cNvPr id="15" name="Shape 13"/>
          <p:cNvSpPr/>
          <p:nvPr/>
        </p:nvSpPr>
        <p:spPr>
          <a:xfrm>
            <a:off x="3890772" y="1024128"/>
            <a:ext cx="502920" cy="502920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17" name="Text 15"/>
          <p:cNvSpPr/>
          <p:nvPr/>
        </p:nvSpPr>
        <p:spPr>
          <a:xfrm>
            <a:off x="3465576" y="1600200"/>
            <a:ext cx="135331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候诊叫号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465576" y="1901952"/>
            <a:ext cx="1353312" cy="6400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SignalR 实时推送</a:t>
            </a:r>
            <a:endParaRPr lang="en-US" sz="85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排队进度手机查看</a:t>
            </a:r>
            <a:endParaRPr lang="en-US" sz="850" dirty="0"/>
          </a:p>
          <a:p>
            <a:pPr marL="0" indent="0" algn="ctr">
              <a:buNone/>
            </a:pP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992624" y="960120"/>
            <a:ext cx="1444752" cy="173736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463540" y="1024128"/>
            <a:ext cx="502920" cy="502920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22" name="Text 20"/>
          <p:cNvSpPr/>
          <p:nvPr/>
        </p:nvSpPr>
        <p:spPr>
          <a:xfrm>
            <a:off x="5038344" y="1600200"/>
            <a:ext cx="135331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诊间缴费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038344" y="1901952"/>
            <a:ext cx="1353312" cy="6400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处方 / 检查项目</a:t>
            </a:r>
            <a:endParaRPr lang="en-US" sz="85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线上支付 / 医保结算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6565392" y="960120"/>
            <a:ext cx="1444752" cy="173736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036308" y="1024128"/>
            <a:ext cx="502920" cy="502920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27" name="Text 25"/>
          <p:cNvSpPr/>
          <p:nvPr/>
        </p:nvSpPr>
        <p:spPr>
          <a:xfrm>
            <a:off x="6611112" y="1600200"/>
            <a:ext cx="135331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报告查询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611112" y="1901952"/>
            <a:ext cx="1353312" cy="6400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检验 / 检查报告</a:t>
            </a:r>
            <a:endParaRPr lang="en-US" sz="85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智能解读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8138160" y="960120"/>
            <a:ext cx="1444752" cy="173736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8609076" y="1024128"/>
            <a:ext cx="502920" cy="502920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31" name="Text 29"/>
          <p:cNvSpPr/>
          <p:nvPr/>
        </p:nvSpPr>
        <p:spPr>
          <a:xfrm>
            <a:off x="8609330" y="1024255"/>
            <a:ext cx="502920" cy="43878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6</a:t>
            </a:r>
            <a:endParaRPr lang="en-US" sz="2000" b="1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32" name="Text 30"/>
          <p:cNvSpPr/>
          <p:nvPr/>
        </p:nvSpPr>
        <p:spPr>
          <a:xfrm>
            <a:off x="8183880" y="1600200"/>
            <a:ext cx="1353312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慢病续方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8183880" y="1901952"/>
            <a:ext cx="1353312" cy="6400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在线申请续方</a:t>
            </a:r>
            <a:endParaRPr lang="en-US" sz="85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药品配送到家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1783080" y="1188720"/>
            <a:ext cx="1828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C39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3355848" y="1188720"/>
            <a:ext cx="1828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C39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4928616" y="1188720"/>
            <a:ext cx="1828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C39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6501384" y="1188720"/>
            <a:ext cx="1828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C39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8074152" y="1188720"/>
            <a:ext cx="1828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C39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731520" y="2926080"/>
            <a:ext cx="7772400" cy="0"/>
          </a:xfrm>
          <a:prstGeom prst="line">
            <a:avLst/>
          </a:prstGeom>
          <a:noFill/>
          <a:ln w="12700">
            <a:solidFill>
              <a:srgbClr val="00A896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40080" y="3063240"/>
            <a:ext cx="27432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完整就医路径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640080" y="3383280"/>
            <a:ext cx="8942705" cy="7315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患者进入小程序 → 微信授权登录 → 在线建档绑卡 → AI 智能导诊推荐科室 → 预约挂号选择时段 </a:t>
            </a: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→ SignalR 实时候诊叫号</a:t>
            </a: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→ 诊间缴费 / 医保结算  → 就诊完成后查看报告 AI 解读 → 慢病在线续方 → 药品配送到家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457200" y="4297680"/>
            <a:ext cx="9125585" cy="1463040"/>
          </a:xfrm>
          <a:prstGeom prst="rect">
            <a:avLst/>
          </a:prstGeom>
          <a:solidFill>
            <a:srgbClr val="F0F9FA"/>
          </a:solidFill>
        </p:spPr>
      </p:sp>
      <p:sp>
        <p:nvSpPr>
          <p:cNvPr id="43" name="Text 41"/>
          <p:cNvSpPr/>
          <p:nvPr/>
        </p:nvSpPr>
        <p:spPr>
          <a:xfrm>
            <a:off x="640080" y="4389120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关键指标预估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914400" y="4754880"/>
            <a:ext cx="182880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85%+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914400" y="5212080"/>
            <a:ext cx="18288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挂号预约率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3108960" y="4754880"/>
            <a:ext cx="182880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40%</a:t>
            </a:r>
            <a:endParaRPr lang="en-US" sz="1800" dirty="0"/>
          </a:p>
        </p:txBody>
      </p:sp>
      <p:sp>
        <p:nvSpPr>
          <p:cNvPr id="47" name="Text 45"/>
          <p:cNvSpPr/>
          <p:nvPr/>
        </p:nvSpPr>
        <p:spPr>
          <a:xfrm>
            <a:off x="3108960" y="5212080"/>
            <a:ext cx="18288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候诊等待减少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5303520" y="4754880"/>
            <a:ext cx="182880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70%+</a:t>
            </a:r>
            <a:endParaRPr lang="en-US" sz="1800" dirty="0"/>
          </a:p>
        </p:txBody>
      </p:sp>
      <p:sp>
        <p:nvSpPr>
          <p:cNvPr id="49" name="Text 47"/>
          <p:cNvSpPr/>
          <p:nvPr/>
        </p:nvSpPr>
        <p:spPr>
          <a:xfrm>
            <a:off x="5303520" y="5212080"/>
            <a:ext cx="18288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缴费线上占比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7498080" y="4754880"/>
            <a:ext cx="182880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50%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7498080" y="5212080"/>
            <a:ext cx="18288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复诊率提升</a:t>
            </a:r>
            <a:endParaRPr lang="en-US" sz="1200" dirty="0"/>
          </a:p>
        </p:txBody>
      </p:sp>
      <p:sp>
        <p:nvSpPr>
          <p:cNvPr id="52" name="Shape 50"/>
          <p:cNvSpPr/>
          <p:nvPr/>
        </p:nvSpPr>
        <p:spPr>
          <a:xfrm>
            <a:off x="457200" y="5943600"/>
            <a:ext cx="9166860" cy="4114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53" name="Text 51"/>
          <p:cNvSpPr/>
          <p:nvPr/>
        </p:nvSpPr>
        <p:spPr>
          <a:xfrm>
            <a:off x="640080" y="5961888"/>
            <a:ext cx="80467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产品价值：提升患者就医体验，降低线下排队压力，提高医院运营效率，拓展线上复诊收入</a:t>
            </a:r>
            <a:endParaRPr lang="en-US" sz="1400" dirty="0"/>
          </a:p>
        </p:txBody>
      </p:sp>
      <p:sp>
        <p:nvSpPr>
          <p:cNvPr id="54" name="Text 52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  <p:sp>
        <p:nvSpPr>
          <p:cNvPr id="55" name="Text 29"/>
          <p:cNvSpPr/>
          <p:nvPr/>
        </p:nvSpPr>
        <p:spPr>
          <a:xfrm>
            <a:off x="7036435" y="1024255"/>
            <a:ext cx="502920" cy="43878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5</a:t>
            </a:r>
            <a:endParaRPr lang="en-US" sz="2000" b="1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56" name="Text 29"/>
          <p:cNvSpPr/>
          <p:nvPr/>
        </p:nvSpPr>
        <p:spPr>
          <a:xfrm>
            <a:off x="5463540" y="1024255"/>
            <a:ext cx="502920" cy="43878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4</a:t>
            </a:r>
            <a:endParaRPr lang="en-US" sz="2000" b="1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58" name="Text 29"/>
          <p:cNvSpPr/>
          <p:nvPr/>
        </p:nvSpPr>
        <p:spPr>
          <a:xfrm>
            <a:off x="3890645" y="1024255"/>
            <a:ext cx="502920" cy="43878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3</a:t>
            </a:r>
            <a:endParaRPr lang="en-US" sz="2000" b="1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59" name="Text 29"/>
          <p:cNvSpPr/>
          <p:nvPr/>
        </p:nvSpPr>
        <p:spPr>
          <a:xfrm>
            <a:off x="2317750" y="1009015"/>
            <a:ext cx="502920" cy="43878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2000" b="1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60" name="Text 29"/>
          <p:cNvSpPr/>
          <p:nvPr/>
        </p:nvSpPr>
        <p:spPr>
          <a:xfrm>
            <a:off x="745490" y="1024255"/>
            <a:ext cx="502920" cy="43878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2000" b="1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患者线上看诊场景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62280" y="1051560"/>
            <a:ext cx="1463040" cy="2103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62280" y="1051560"/>
            <a:ext cx="54864" cy="210312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6" name="Shape 4"/>
          <p:cNvSpPr/>
          <p:nvPr/>
        </p:nvSpPr>
        <p:spPr>
          <a:xfrm>
            <a:off x="942340" y="1115568"/>
            <a:ext cx="502920" cy="502920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7" name="Text 5"/>
          <p:cNvSpPr/>
          <p:nvPr/>
        </p:nvSpPr>
        <p:spPr>
          <a:xfrm>
            <a:off x="942340" y="1115695"/>
            <a:ext cx="502920" cy="39306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925320" y="1143000"/>
            <a:ext cx="2743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02C39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08000" y="1719072"/>
            <a:ext cx="1371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症状描述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8000" y="2011680"/>
            <a:ext cx="1371600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患者通过 AI 导诊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描述症状病情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062480" y="1051560"/>
            <a:ext cx="1463040" cy="2103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062480" y="1051560"/>
            <a:ext cx="54864" cy="2103120"/>
          </a:xfrm>
          <a:prstGeom prst="rect">
            <a:avLst/>
          </a:prstGeom>
          <a:solidFill>
            <a:srgbClr val="3B82F6"/>
          </a:solidFill>
        </p:spPr>
      </p:sp>
      <p:sp>
        <p:nvSpPr>
          <p:cNvPr id="13" name="Shape 11"/>
          <p:cNvSpPr/>
          <p:nvPr/>
        </p:nvSpPr>
        <p:spPr>
          <a:xfrm>
            <a:off x="2542540" y="1115568"/>
            <a:ext cx="502920" cy="502920"/>
          </a:xfrm>
          <a:prstGeom prst="ellipse">
            <a:avLst/>
          </a:prstGeom>
          <a:solidFill>
            <a:srgbClr val="3B82F6"/>
          </a:solidFill>
        </p:spPr>
      </p:sp>
      <p:sp>
        <p:nvSpPr>
          <p:cNvPr id="14" name="Text 12"/>
          <p:cNvSpPr/>
          <p:nvPr/>
        </p:nvSpPr>
        <p:spPr>
          <a:xfrm>
            <a:off x="2542540" y="1115695"/>
            <a:ext cx="502920" cy="39306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525520" y="1143000"/>
            <a:ext cx="2743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02C39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2108200" y="1718945"/>
            <a:ext cx="1371600" cy="31940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预问诊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108200" y="2011680"/>
            <a:ext cx="1371600" cy="11588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DeepSeek 自动采集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病史与症状信息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62680" y="1051560"/>
            <a:ext cx="1463040" cy="2103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62680" y="1051560"/>
            <a:ext cx="54864" cy="2103120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20" name="Shape 18"/>
          <p:cNvSpPr/>
          <p:nvPr/>
        </p:nvSpPr>
        <p:spPr>
          <a:xfrm>
            <a:off x="4142740" y="1115568"/>
            <a:ext cx="502920" cy="502920"/>
          </a:xfrm>
          <a:prstGeom prst="ellipse">
            <a:avLst/>
          </a:prstGeom>
          <a:solidFill>
            <a:srgbClr val="00A896"/>
          </a:solidFill>
        </p:spPr>
      </p:sp>
      <p:sp>
        <p:nvSpPr>
          <p:cNvPr id="21" name="Text 19"/>
          <p:cNvSpPr/>
          <p:nvPr/>
        </p:nvSpPr>
        <p:spPr>
          <a:xfrm>
            <a:off x="4142740" y="1115695"/>
            <a:ext cx="502920" cy="39306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3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5125720" y="1143000"/>
            <a:ext cx="2743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02C39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708400" y="1719072"/>
            <a:ext cx="1371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选择医生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708400" y="2011680"/>
            <a:ext cx="1371600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推荐科室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选择在线问诊医生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262880" y="1051560"/>
            <a:ext cx="1463040" cy="2103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262880" y="1051560"/>
            <a:ext cx="54864" cy="2103120"/>
          </a:xfrm>
          <a:prstGeom prst="rect">
            <a:avLst/>
          </a:prstGeom>
          <a:solidFill>
            <a:srgbClr val="10B981"/>
          </a:solidFill>
        </p:spPr>
      </p:sp>
      <p:sp>
        <p:nvSpPr>
          <p:cNvPr id="27" name="Shape 25"/>
          <p:cNvSpPr/>
          <p:nvPr/>
        </p:nvSpPr>
        <p:spPr>
          <a:xfrm>
            <a:off x="5742940" y="1115568"/>
            <a:ext cx="502920" cy="502920"/>
          </a:xfrm>
          <a:prstGeom prst="ellipse">
            <a:avLst/>
          </a:prstGeom>
          <a:solidFill>
            <a:srgbClr val="10B981"/>
          </a:solidFill>
        </p:spPr>
      </p:sp>
      <p:sp>
        <p:nvSpPr>
          <p:cNvPr id="28" name="Text 26"/>
          <p:cNvSpPr/>
          <p:nvPr/>
        </p:nvSpPr>
        <p:spPr>
          <a:xfrm>
            <a:off x="5742940" y="1115695"/>
            <a:ext cx="502920" cy="39306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4</a:t>
            </a:r>
            <a:endParaRPr lang="en-US" sz="2000" b="1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6725920" y="1143000"/>
            <a:ext cx="2743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02C39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5308600" y="1719072"/>
            <a:ext cx="1371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在线接诊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308600" y="2011680"/>
            <a:ext cx="1371600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医生图文 / 视频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接诊服务患者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6863080" y="1051560"/>
            <a:ext cx="1463040" cy="2103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863080" y="1051560"/>
            <a:ext cx="54864" cy="2103120"/>
          </a:xfrm>
          <a:prstGeom prst="rect">
            <a:avLst/>
          </a:prstGeom>
          <a:solidFill>
            <a:srgbClr val="F59E0B"/>
          </a:solidFill>
        </p:spPr>
      </p:sp>
      <p:sp>
        <p:nvSpPr>
          <p:cNvPr id="34" name="Shape 32"/>
          <p:cNvSpPr/>
          <p:nvPr/>
        </p:nvSpPr>
        <p:spPr>
          <a:xfrm>
            <a:off x="7343140" y="1115568"/>
            <a:ext cx="502920" cy="502920"/>
          </a:xfrm>
          <a:prstGeom prst="ellipse">
            <a:avLst/>
          </a:prstGeom>
          <a:solidFill>
            <a:srgbClr val="F59E0B"/>
          </a:solidFill>
        </p:spPr>
        <p:txBody>
          <a:bodyPr/>
          <a:p>
            <a:endParaRPr lang="zh-CN" altLang="en-US"/>
          </a:p>
        </p:txBody>
      </p:sp>
      <p:sp>
        <p:nvSpPr>
          <p:cNvPr id="35" name="Text 33"/>
          <p:cNvSpPr/>
          <p:nvPr/>
        </p:nvSpPr>
        <p:spPr>
          <a:xfrm>
            <a:off x="7343140" y="1115695"/>
            <a:ext cx="502920" cy="39306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5</a:t>
            </a:r>
            <a:endParaRPr lang="en-US" sz="2000" dirty="0"/>
          </a:p>
        </p:txBody>
      </p:sp>
      <p:sp>
        <p:nvSpPr>
          <p:cNvPr id="36" name="Text 34"/>
          <p:cNvSpPr/>
          <p:nvPr/>
        </p:nvSpPr>
        <p:spPr>
          <a:xfrm>
            <a:off x="8326120" y="1143000"/>
            <a:ext cx="2743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02C39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908800" y="1719072"/>
            <a:ext cx="1371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开具处方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6908800" y="2011680"/>
            <a:ext cx="1371600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电子处方 + 审方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流转至合作药店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8463280" y="1051560"/>
            <a:ext cx="1463040" cy="2103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8463280" y="1051560"/>
            <a:ext cx="54864" cy="2103120"/>
          </a:xfrm>
          <a:prstGeom prst="rect">
            <a:avLst/>
          </a:prstGeom>
          <a:solidFill>
            <a:srgbClr val="8B5CF6"/>
          </a:solidFill>
        </p:spPr>
      </p:sp>
      <p:sp>
        <p:nvSpPr>
          <p:cNvPr id="41" name="Shape 39"/>
          <p:cNvSpPr/>
          <p:nvPr/>
        </p:nvSpPr>
        <p:spPr>
          <a:xfrm>
            <a:off x="8943340" y="1115568"/>
            <a:ext cx="502920" cy="502920"/>
          </a:xfrm>
          <a:prstGeom prst="ellipse">
            <a:avLst/>
          </a:prstGeom>
          <a:solidFill>
            <a:srgbClr val="8B5CF6"/>
          </a:solidFill>
        </p:spPr>
      </p:sp>
      <p:sp>
        <p:nvSpPr>
          <p:cNvPr id="42" name="Text 40"/>
          <p:cNvSpPr/>
          <p:nvPr/>
        </p:nvSpPr>
        <p:spPr>
          <a:xfrm>
            <a:off x="8943340" y="1115695"/>
            <a:ext cx="502920" cy="43561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6</a:t>
            </a:r>
            <a:endParaRPr lang="en-US" sz="2000" dirty="0"/>
          </a:p>
        </p:txBody>
      </p:sp>
      <p:sp>
        <p:nvSpPr>
          <p:cNvPr id="43" name="Text 41"/>
          <p:cNvSpPr/>
          <p:nvPr/>
        </p:nvSpPr>
        <p:spPr>
          <a:xfrm>
            <a:off x="8509000" y="1719072"/>
            <a:ext cx="1371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药品配送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8509000" y="2011680"/>
            <a:ext cx="1371600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处方药配送到家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或到店自取</a:t>
            </a:r>
            <a:endParaRPr lang="en-US" sz="1400" dirty="0"/>
          </a:p>
        </p:txBody>
      </p:sp>
      <p:sp>
        <p:nvSpPr>
          <p:cNvPr id="45" name="Shape 43"/>
          <p:cNvSpPr/>
          <p:nvPr/>
        </p:nvSpPr>
        <p:spPr>
          <a:xfrm>
            <a:off x="731520" y="3337560"/>
            <a:ext cx="7772400" cy="0"/>
          </a:xfrm>
          <a:prstGeom prst="line">
            <a:avLst/>
          </a:prstGeom>
          <a:noFill/>
          <a:ln w="12700">
            <a:solidFill>
              <a:srgbClr val="00A896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40080" y="3474720"/>
            <a:ext cx="3657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线上看诊核心能力</a:t>
            </a:r>
            <a:endParaRPr lang="en-US" sz="1400" dirty="0"/>
          </a:p>
        </p:txBody>
      </p:sp>
      <p:sp>
        <p:nvSpPr>
          <p:cNvPr id="47" name="Shape 45"/>
          <p:cNvSpPr/>
          <p:nvPr/>
        </p:nvSpPr>
        <p:spPr>
          <a:xfrm>
            <a:off x="477520" y="3886200"/>
            <a:ext cx="2743200" cy="10972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477520" y="3886200"/>
            <a:ext cx="45720" cy="10972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49" name="Text 47"/>
          <p:cNvSpPr/>
          <p:nvPr/>
        </p:nvSpPr>
        <p:spPr>
          <a:xfrm>
            <a:off x="706120" y="3959352"/>
            <a:ext cx="22860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图文问诊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50" name="Text 48"/>
          <p:cNvSpPr/>
          <p:nvPr/>
        </p:nvSpPr>
        <p:spPr>
          <a:xfrm>
            <a:off x="706120" y="4270248"/>
            <a:ext cx="2286000" cy="5943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支持文字 + 图片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描述病情症状</a:t>
            </a:r>
            <a:endParaRPr lang="en-US" sz="1400" dirty="0"/>
          </a:p>
        </p:txBody>
      </p:sp>
      <p:sp>
        <p:nvSpPr>
          <p:cNvPr id="51" name="Shape 49"/>
          <p:cNvSpPr/>
          <p:nvPr/>
        </p:nvSpPr>
        <p:spPr>
          <a:xfrm>
            <a:off x="3495040" y="3886200"/>
            <a:ext cx="2743200" cy="10972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2" name="Shape 50"/>
          <p:cNvSpPr/>
          <p:nvPr/>
        </p:nvSpPr>
        <p:spPr>
          <a:xfrm>
            <a:off x="3495040" y="3886200"/>
            <a:ext cx="45720" cy="10972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53" name="Text 51"/>
          <p:cNvSpPr/>
          <p:nvPr/>
        </p:nvSpPr>
        <p:spPr>
          <a:xfrm>
            <a:off x="3723640" y="3959352"/>
            <a:ext cx="22860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视频问诊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54" name="Text 52"/>
          <p:cNvSpPr/>
          <p:nvPr/>
        </p:nvSpPr>
        <p:spPr>
          <a:xfrm>
            <a:off x="3723640" y="4270248"/>
            <a:ext cx="2286000" cy="5943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高清视频实时通话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医生与患者面对面</a:t>
            </a:r>
            <a:endParaRPr lang="en-US" sz="1400" dirty="0"/>
          </a:p>
        </p:txBody>
      </p:sp>
      <p:sp>
        <p:nvSpPr>
          <p:cNvPr id="55" name="Shape 53"/>
          <p:cNvSpPr/>
          <p:nvPr/>
        </p:nvSpPr>
        <p:spPr>
          <a:xfrm>
            <a:off x="6512560" y="3886200"/>
            <a:ext cx="2743200" cy="10972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6" name="Shape 54"/>
          <p:cNvSpPr/>
          <p:nvPr/>
        </p:nvSpPr>
        <p:spPr>
          <a:xfrm>
            <a:off x="6512560" y="3886200"/>
            <a:ext cx="45720" cy="10972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57" name="Text 55"/>
          <p:cNvSpPr/>
          <p:nvPr/>
        </p:nvSpPr>
        <p:spPr>
          <a:xfrm>
            <a:off x="6741160" y="3959352"/>
            <a:ext cx="22860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处方流转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58" name="Text 56"/>
          <p:cNvSpPr/>
          <p:nvPr/>
        </p:nvSpPr>
        <p:spPr>
          <a:xfrm>
            <a:off x="6741160" y="4270248"/>
            <a:ext cx="2286000" cy="5943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电子处方 → 审方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 药店 → 配送</a:t>
            </a:r>
            <a:endParaRPr lang="en-US" sz="1400" dirty="0"/>
          </a:p>
        </p:txBody>
      </p:sp>
      <p:sp>
        <p:nvSpPr>
          <p:cNvPr id="59" name="Shape 57"/>
          <p:cNvSpPr/>
          <p:nvPr/>
        </p:nvSpPr>
        <p:spPr>
          <a:xfrm>
            <a:off x="477520" y="5120640"/>
            <a:ext cx="2743200" cy="10972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60" name="Shape 58"/>
          <p:cNvSpPr/>
          <p:nvPr/>
        </p:nvSpPr>
        <p:spPr>
          <a:xfrm>
            <a:off x="477520" y="5120640"/>
            <a:ext cx="45720" cy="10972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61" name="Text 59"/>
          <p:cNvSpPr/>
          <p:nvPr/>
        </p:nvSpPr>
        <p:spPr>
          <a:xfrm>
            <a:off x="706120" y="5193792"/>
            <a:ext cx="22860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辅助诊断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62" name="Text 60"/>
          <p:cNvSpPr/>
          <p:nvPr/>
        </p:nvSpPr>
        <p:spPr>
          <a:xfrm>
            <a:off x="706120" y="5504688"/>
            <a:ext cx="2286000" cy="5943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DeepSeek 症状分析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用药建议参考</a:t>
            </a:r>
            <a:endParaRPr lang="en-US" sz="1400" dirty="0"/>
          </a:p>
        </p:txBody>
      </p:sp>
      <p:sp>
        <p:nvSpPr>
          <p:cNvPr id="63" name="Shape 61"/>
          <p:cNvSpPr/>
          <p:nvPr/>
        </p:nvSpPr>
        <p:spPr>
          <a:xfrm>
            <a:off x="3495040" y="5120640"/>
            <a:ext cx="2743200" cy="10972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64" name="Shape 62"/>
          <p:cNvSpPr/>
          <p:nvPr/>
        </p:nvSpPr>
        <p:spPr>
          <a:xfrm>
            <a:off x="3495040" y="5120640"/>
            <a:ext cx="45720" cy="10972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65" name="Text 63"/>
          <p:cNvSpPr/>
          <p:nvPr/>
        </p:nvSpPr>
        <p:spPr>
          <a:xfrm>
            <a:off x="3723640" y="5193792"/>
            <a:ext cx="22860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病历同步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66" name="Text 64"/>
          <p:cNvSpPr/>
          <p:nvPr/>
        </p:nvSpPr>
        <p:spPr>
          <a:xfrm>
            <a:off x="3723640" y="5504688"/>
            <a:ext cx="2286000" cy="5943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问诊记录自动同步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HIS 系统病历存档</a:t>
            </a:r>
            <a:endParaRPr lang="en-US" sz="1400" dirty="0"/>
          </a:p>
        </p:txBody>
      </p:sp>
      <p:sp>
        <p:nvSpPr>
          <p:cNvPr id="67" name="Shape 65"/>
          <p:cNvSpPr/>
          <p:nvPr/>
        </p:nvSpPr>
        <p:spPr>
          <a:xfrm>
            <a:off x="6512560" y="5120640"/>
            <a:ext cx="2743200" cy="10972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68" name="Shape 66"/>
          <p:cNvSpPr/>
          <p:nvPr/>
        </p:nvSpPr>
        <p:spPr>
          <a:xfrm>
            <a:off x="6512560" y="5120640"/>
            <a:ext cx="45720" cy="10972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69" name="Text 67"/>
          <p:cNvSpPr/>
          <p:nvPr/>
        </p:nvSpPr>
        <p:spPr>
          <a:xfrm>
            <a:off x="6741160" y="5193792"/>
            <a:ext cx="22860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随访管理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70" name="Text 68"/>
          <p:cNvSpPr/>
          <p:nvPr/>
        </p:nvSpPr>
        <p:spPr>
          <a:xfrm>
            <a:off x="6741160" y="5504688"/>
            <a:ext cx="2286000" cy="5943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诊后随访提醒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用药指导与复诊</a:t>
            </a:r>
            <a:endParaRPr lang="en-US" sz="1400" dirty="0"/>
          </a:p>
        </p:txBody>
      </p:sp>
      <p:sp>
        <p:nvSpPr>
          <p:cNvPr id="71" name="Text 69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实施路径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987552"/>
            <a:ext cx="73152" cy="100584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5" name="Text 3"/>
          <p:cNvSpPr/>
          <p:nvPr/>
        </p:nvSpPr>
        <p:spPr>
          <a:xfrm>
            <a:off x="548640" y="1005840"/>
            <a:ext cx="82296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Phase 1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6" name="Text 4"/>
          <p:cNvSpPr/>
          <p:nvPr/>
        </p:nvSpPr>
        <p:spPr>
          <a:xfrm>
            <a:off x="548640" y="1207008"/>
            <a:ext cx="21031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环境部署与配置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2880360" y="1005840"/>
            <a:ext cx="868680" cy="201168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8" name="Text 6"/>
          <p:cNvSpPr/>
          <p:nvPr/>
        </p:nvSpPr>
        <p:spPr>
          <a:xfrm>
            <a:off x="2880360" y="1005840"/>
            <a:ext cx="86868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 ~ 2 周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9" name="Text 7"/>
          <p:cNvSpPr/>
          <p:nvPr/>
        </p:nvSpPr>
        <p:spPr>
          <a:xfrm>
            <a:off x="3931920" y="987552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服务器环境准备（Linux / Windows）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492240" y="987552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Nginx / Podman / Docker 容器部署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3931920" y="1371600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达梦数据库安装与初始化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492240" y="1371600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系统参数配置（医院信息、支付、短信）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3931920" y="1755648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SSL 证书配置与域名解析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65760" y="2103120"/>
            <a:ext cx="73152" cy="1005840"/>
          </a:xfrm>
          <a:prstGeom prst="rect">
            <a:avLst/>
          </a:prstGeom>
          <a:solidFill>
            <a:srgbClr val="3B82F6"/>
          </a:solidFill>
        </p:spPr>
      </p:sp>
      <p:sp>
        <p:nvSpPr>
          <p:cNvPr id="15" name="Text 13"/>
          <p:cNvSpPr/>
          <p:nvPr/>
        </p:nvSpPr>
        <p:spPr>
          <a:xfrm>
            <a:off x="548640" y="2121408"/>
            <a:ext cx="82296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B82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Phase 2</a:t>
            </a:r>
            <a:endParaRPr lang="en-US" sz="1400" b="1" dirty="0">
              <a:solidFill>
                <a:srgbClr val="3B82F6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548640" y="2322576"/>
            <a:ext cx="21031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基础数据准备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2880360" y="2121408"/>
            <a:ext cx="868680" cy="201168"/>
          </a:xfrm>
          <a:prstGeom prst="rect">
            <a:avLst/>
          </a:prstGeom>
          <a:solidFill>
            <a:srgbClr val="3B82F6"/>
          </a:solidFill>
        </p:spPr>
      </p:sp>
      <p:sp>
        <p:nvSpPr>
          <p:cNvPr id="18" name="Text 16"/>
          <p:cNvSpPr/>
          <p:nvPr/>
        </p:nvSpPr>
        <p:spPr>
          <a:xfrm>
            <a:off x="2880360" y="2121408"/>
            <a:ext cx="86868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 ~ 3 周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3931920" y="2103120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科室 / 医生 / 排班数据导入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492240" y="2103120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药品字典与处方模板配置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3931920" y="2487168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检验检查项目数据录入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492240" y="2487168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医院介绍与科室介绍内容配置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3931920" y="2871216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用户权限与角色创建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365760" y="3218688"/>
            <a:ext cx="73152" cy="1005840"/>
          </a:xfrm>
          <a:prstGeom prst="rect">
            <a:avLst/>
          </a:prstGeom>
          <a:solidFill>
            <a:srgbClr val="F59E0B"/>
          </a:solidFill>
        </p:spPr>
      </p:sp>
      <p:sp>
        <p:nvSpPr>
          <p:cNvPr id="25" name="Text 23"/>
          <p:cNvSpPr/>
          <p:nvPr/>
        </p:nvSpPr>
        <p:spPr>
          <a:xfrm>
            <a:off x="548640" y="3236976"/>
            <a:ext cx="82296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Phase 3</a:t>
            </a:r>
            <a:endParaRPr lang="en-US" sz="1400" b="1" dirty="0">
              <a:solidFill>
                <a:srgbClr val="F59E0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548640" y="3438144"/>
            <a:ext cx="21031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三方接口开发联调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2880360" y="3236976"/>
            <a:ext cx="868680" cy="201168"/>
          </a:xfrm>
          <a:prstGeom prst="rect">
            <a:avLst/>
          </a:prstGeom>
          <a:solidFill>
            <a:srgbClr val="F59E0B"/>
          </a:solidFill>
        </p:spPr>
      </p:sp>
      <p:sp>
        <p:nvSpPr>
          <p:cNvPr id="28" name="Text 26"/>
          <p:cNvSpPr/>
          <p:nvPr/>
        </p:nvSpPr>
        <p:spPr>
          <a:xfrm>
            <a:off x="2880360" y="3236976"/>
            <a:ext cx="86868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4 ~ 6 周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3931920" y="3218688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HIS 系统接口联调（患者/挂号/缴费/报告/住院）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6492240" y="3218688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审方系统对接（处方审核流程）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3931920" y="3602736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电子发票平台对接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2" name="Text 30"/>
          <p:cNvSpPr/>
          <p:nvPr/>
        </p:nvSpPr>
        <p:spPr>
          <a:xfrm>
            <a:off x="6492240" y="3602736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院外处方流转 &amp; 药品配送接口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3931920" y="3986784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医保支付平台联调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6492240" y="3986784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短信 / 通知推送服务对接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5" name="Shape 33"/>
          <p:cNvSpPr/>
          <p:nvPr/>
        </p:nvSpPr>
        <p:spPr>
          <a:xfrm>
            <a:off x="365760" y="4334256"/>
            <a:ext cx="73152" cy="1005840"/>
          </a:xfrm>
          <a:prstGeom prst="rect">
            <a:avLst/>
          </a:prstGeom>
          <a:solidFill>
            <a:srgbClr val="10B981"/>
          </a:solidFill>
        </p:spPr>
      </p:sp>
      <p:sp>
        <p:nvSpPr>
          <p:cNvPr id="36" name="Text 34"/>
          <p:cNvSpPr/>
          <p:nvPr/>
        </p:nvSpPr>
        <p:spPr>
          <a:xfrm>
            <a:off x="548640" y="4352544"/>
            <a:ext cx="82296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Phase 4</a:t>
            </a:r>
            <a:endParaRPr lang="en-US" sz="1400" b="1" dirty="0">
              <a:solidFill>
                <a:srgbClr val="10B981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548640" y="4553712"/>
            <a:ext cx="21031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培训与试运行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2880360" y="4352544"/>
            <a:ext cx="868680" cy="201168"/>
          </a:xfrm>
          <a:prstGeom prst="rect">
            <a:avLst/>
          </a:prstGeom>
          <a:solidFill>
            <a:srgbClr val="10B981"/>
          </a:solidFill>
        </p:spPr>
      </p:sp>
      <p:sp>
        <p:nvSpPr>
          <p:cNvPr id="39" name="Text 37"/>
          <p:cNvSpPr/>
          <p:nvPr/>
        </p:nvSpPr>
        <p:spPr>
          <a:xfrm>
            <a:off x="2880360" y="4352544"/>
            <a:ext cx="86868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 ~ 3 周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0" name="Text 38"/>
          <p:cNvSpPr/>
          <p:nvPr/>
        </p:nvSpPr>
        <p:spPr>
          <a:xfrm>
            <a:off x="3931920" y="4334256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管理员后台操作培训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6492240" y="4334256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医生在线问诊操作培训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3931920" y="4718304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患者端使用指引发布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3" name="Text 41"/>
          <p:cNvSpPr/>
          <p:nvPr/>
        </p:nvSpPr>
        <p:spPr>
          <a:xfrm>
            <a:off x="6492240" y="4718304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小范围科室试点运行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4" name="Text 42"/>
          <p:cNvSpPr/>
          <p:nvPr/>
        </p:nvSpPr>
        <p:spPr>
          <a:xfrm>
            <a:off x="3931920" y="5102352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问题收集与快速迭代修复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5" name="Shape 43"/>
          <p:cNvSpPr/>
          <p:nvPr/>
        </p:nvSpPr>
        <p:spPr>
          <a:xfrm>
            <a:off x="365760" y="5449824"/>
            <a:ext cx="73152" cy="1005840"/>
          </a:xfrm>
          <a:prstGeom prst="rect">
            <a:avLst/>
          </a:prstGeom>
          <a:solidFill>
            <a:srgbClr val="8B5CF6"/>
          </a:solidFill>
        </p:spPr>
      </p:sp>
      <p:sp>
        <p:nvSpPr>
          <p:cNvPr id="46" name="Text 44"/>
          <p:cNvSpPr/>
          <p:nvPr/>
        </p:nvSpPr>
        <p:spPr>
          <a:xfrm>
            <a:off x="548640" y="5468112"/>
            <a:ext cx="82296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8B5C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Phase 5</a:t>
            </a:r>
            <a:endParaRPr lang="en-US" sz="1400" b="1" dirty="0">
              <a:solidFill>
                <a:srgbClr val="8B5CF6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7" name="Text 45"/>
          <p:cNvSpPr/>
          <p:nvPr/>
        </p:nvSpPr>
        <p:spPr>
          <a:xfrm>
            <a:off x="548640" y="5669280"/>
            <a:ext cx="21031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全面上线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8" name="Shape 46"/>
          <p:cNvSpPr/>
          <p:nvPr/>
        </p:nvSpPr>
        <p:spPr>
          <a:xfrm>
            <a:off x="2880360" y="5468112"/>
            <a:ext cx="868680" cy="201168"/>
          </a:xfrm>
          <a:prstGeom prst="rect">
            <a:avLst/>
          </a:prstGeom>
          <a:solidFill>
            <a:srgbClr val="8B5CF6"/>
          </a:solidFill>
        </p:spPr>
      </p:sp>
      <p:sp>
        <p:nvSpPr>
          <p:cNvPr id="49" name="Text 47"/>
          <p:cNvSpPr/>
          <p:nvPr/>
        </p:nvSpPr>
        <p:spPr>
          <a:xfrm>
            <a:off x="2880360" y="5468112"/>
            <a:ext cx="86868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 周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50" name="Text 48"/>
          <p:cNvSpPr/>
          <p:nvPr/>
        </p:nvSpPr>
        <p:spPr>
          <a:xfrm>
            <a:off x="3931920" y="5449824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全科室正式开放使用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51" name="Text 49"/>
          <p:cNvSpPr/>
          <p:nvPr/>
        </p:nvSpPr>
        <p:spPr>
          <a:xfrm>
            <a:off x="6492240" y="5449824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正式上线公告与院内宣传配合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52" name="Text 50"/>
          <p:cNvSpPr/>
          <p:nvPr/>
        </p:nvSpPr>
        <p:spPr>
          <a:xfrm>
            <a:off x="3931920" y="5833872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7 x 24 小时运维监控值班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53" name="Text 51"/>
          <p:cNvSpPr/>
          <p:nvPr/>
        </p:nvSpPr>
        <p:spPr>
          <a:xfrm>
            <a:off x="6492240" y="5833872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上线首周日报跟踪</a:t>
            </a:r>
            <a:endParaRPr lang="en-US" sz="12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54" name="Text 52"/>
          <p:cNvSpPr/>
          <p:nvPr/>
        </p:nvSpPr>
        <p:spPr>
          <a:xfrm>
            <a:off x="3931920" y="6217920"/>
            <a:ext cx="24231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● 持续优化迭代计划启动</a:t>
            </a:r>
            <a:endParaRPr lang="en-US" sz="1200" dirty="0"/>
          </a:p>
        </p:txBody>
      </p:sp>
      <p:sp>
        <p:nvSpPr>
          <p:cNvPr id="55" name="Shape 53"/>
          <p:cNvSpPr/>
          <p:nvPr/>
        </p:nvSpPr>
        <p:spPr>
          <a:xfrm>
            <a:off x="365760" y="6492240"/>
            <a:ext cx="10591165" cy="32004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56" name="Text 54"/>
          <p:cNvSpPr/>
          <p:nvPr/>
        </p:nvSpPr>
        <p:spPr>
          <a:xfrm>
            <a:off x="548640" y="6492240"/>
            <a:ext cx="10419715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总工期： </a:t>
            </a: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 ~ 3 个月，实际工期取决于 HIS 接口联调进度和三方系统配合度。产品功能已齐全可交付，重点在于根据医院现有系统环境完成对接部署。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维保服务 &amp; 竞品参考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960120"/>
            <a:ext cx="3657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维保服务承诺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免费维保期：上线后 12 个月免费维保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6" name="Text 4"/>
          <p:cNvSpPr/>
          <p:nvPr/>
        </p:nvSpPr>
        <p:spPr>
          <a:xfrm>
            <a:off x="548640" y="178308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响应时效：工作日 2 小时内响应，紧急故障 30 分钟响应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7" name="Text 5"/>
          <p:cNvSpPr/>
          <p:nvPr/>
        </p:nvSpPr>
        <p:spPr>
          <a:xfrm>
            <a:off x="548640" y="224028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更新升级：系统安全补丁与功能小版本免费升级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8" name="Text 6"/>
          <p:cNvSpPr/>
          <p:nvPr/>
        </p:nvSpPr>
        <p:spPr>
          <a:xfrm>
            <a:off x="548640" y="269748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培训支持：提供管理员操作手册及 2 次集中培训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9" name="Text 7"/>
          <p:cNvSpPr/>
          <p:nvPr/>
        </p:nvSpPr>
        <p:spPr>
          <a:xfrm>
            <a:off x="548640" y="315468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▸  </a:t>
            </a:r>
            <a:r>
              <a:rPr lang="zh-CN" alt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一次性部署</a:t>
            </a: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：</a:t>
            </a:r>
            <a:r>
              <a:rPr lang="zh-CN" alt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一次性部署</a:t>
            </a:r>
            <a:r>
              <a:rPr lang="en-US" altLang="zh-CN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+</a:t>
            </a:r>
            <a:r>
              <a:rPr lang="zh-CN" alt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运维</a:t>
            </a: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，无 License 锁定风险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731520" y="3703320"/>
            <a:ext cx="7772400" cy="0"/>
          </a:xfrm>
          <a:prstGeom prst="line">
            <a:avLst/>
          </a:prstGeom>
          <a:noFill/>
          <a:ln w="12700">
            <a:solidFill>
              <a:srgbClr val="00A89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3794760"/>
            <a:ext cx="3657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竞品参考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4160520"/>
            <a:ext cx="1371600" cy="32004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13" name="Text 11"/>
          <p:cNvSpPr/>
          <p:nvPr/>
        </p:nvSpPr>
        <p:spPr>
          <a:xfrm>
            <a:off x="548640" y="4160520"/>
            <a:ext cx="1371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厂商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1920240" y="4160520"/>
            <a:ext cx="1097280" cy="32004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15" name="Text 13"/>
          <p:cNvSpPr/>
          <p:nvPr/>
        </p:nvSpPr>
        <p:spPr>
          <a:xfrm>
            <a:off x="1920240" y="4160520"/>
            <a:ext cx="10972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所在地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3017520" y="4160520"/>
            <a:ext cx="2560320" cy="32004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17" name="Text 15"/>
          <p:cNvSpPr/>
          <p:nvPr/>
        </p:nvSpPr>
        <p:spPr>
          <a:xfrm>
            <a:off x="3017520" y="4160520"/>
            <a:ext cx="256032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产品定位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5577840" y="4160520"/>
            <a:ext cx="2743200" cy="32004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19" name="Text 17"/>
          <p:cNvSpPr/>
          <p:nvPr/>
        </p:nvSpPr>
        <p:spPr>
          <a:xfrm>
            <a:off x="5577840" y="4160520"/>
            <a:ext cx="27432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参考报价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548640" y="4480560"/>
            <a:ext cx="1371600" cy="347472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1" name="Text 19"/>
          <p:cNvSpPr/>
          <p:nvPr/>
        </p:nvSpPr>
        <p:spPr>
          <a:xfrm>
            <a:off x="621792" y="4480560"/>
            <a:ext cx="122529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海鹚科技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1920240" y="4480560"/>
            <a:ext cx="1097280" cy="347472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3" name="Text 21"/>
          <p:cNvSpPr/>
          <p:nvPr/>
        </p:nvSpPr>
        <p:spPr>
          <a:xfrm>
            <a:off x="1993392" y="4480560"/>
            <a:ext cx="95097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广州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3017520" y="4480560"/>
            <a:ext cx="2560320" cy="347472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5" name="Text 23"/>
          <p:cNvSpPr/>
          <p:nvPr/>
        </p:nvSpPr>
        <p:spPr>
          <a:xfrm>
            <a:off x="3090672" y="4480560"/>
            <a:ext cx="241401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智慧医院+互联网医院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5577840" y="4480560"/>
            <a:ext cx="2743200" cy="347472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7" name="Text 25"/>
          <p:cNvSpPr/>
          <p:nvPr/>
        </p:nvSpPr>
        <p:spPr>
          <a:xfrm>
            <a:off x="5650992" y="4480560"/>
            <a:ext cx="259689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定制报价（150 万+）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548640" y="4828032"/>
            <a:ext cx="1371600" cy="347472"/>
          </a:xfrm>
          <a:prstGeom prst="rect">
            <a:avLst/>
          </a:prstGeom>
          <a:solidFill>
            <a:srgbClr val="F8FAFC"/>
          </a:solidFill>
        </p:spPr>
      </p:sp>
      <p:sp>
        <p:nvSpPr>
          <p:cNvPr id="29" name="Text 27"/>
          <p:cNvSpPr/>
          <p:nvPr/>
        </p:nvSpPr>
        <p:spPr>
          <a:xfrm>
            <a:off x="621792" y="4828032"/>
            <a:ext cx="122529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卓健科技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1920240" y="4828032"/>
            <a:ext cx="1097280" cy="347472"/>
          </a:xfrm>
          <a:prstGeom prst="rect">
            <a:avLst/>
          </a:prstGeom>
          <a:solidFill>
            <a:srgbClr val="F8FAFC"/>
          </a:solidFill>
        </p:spPr>
      </p:sp>
      <p:sp>
        <p:nvSpPr>
          <p:cNvPr id="31" name="Text 29"/>
          <p:cNvSpPr/>
          <p:nvPr/>
        </p:nvSpPr>
        <p:spPr>
          <a:xfrm>
            <a:off x="1993392" y="4828032"/>
            <a:ext cx="95097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杭州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3017520" y="4828032"/>
            <a:ext cx="2560320" cy="347472"/>
          </a:xfrm>
          <a:prstGeom prst="rect">
            <a:avLst/>
          </a:prstGeom>
          <a:solidFill>
            <a:srgbClr val="F8FAFC"/>
          </a:solidFill>
        </p:spPr>
      </p:sp>
      <p:sp>
        <p:nvSpPr>
          <p:cNvPr id="33" name="Text 31"/>
          <p:cNvSpPr/>
          <p:nvPr/>
        </p:nvSpPr>
        <p:spPr>
          <a:xfrm>
            <a:off x="3090672" y="4828032"/>
            <a:ext cx="241401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互联网医院 SaaS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5577840" y="4828032"/>
            <a:ext cx="2743200" cy="347472"/>
          </a:xfrm>
          <a:prstGeom prst="rect">
            <a:avLst/>
          </a:prstGeom>
          <a:solidFill>
            <a:srgbClr val="F8FAFC"/>
          </a:solidFill>
        </p:spPr>
      </p:sp>
      <p:sp>
        <p:nvSpPr>
          <p:cNvPr id="35" name="Text 33"/>
          <p:cNvSpPr/>
          <p:nvPr/>
        </p:nvSpPr>
        <p:spPr>
          <a:xfrm>
            <a:off x="5650992" y="4828032"/>
            <a:ext cx="259689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SaaS 年费 50~80 万/年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6" name="Shape 34"/>
          <p:cNvSpPr/>
          <p:nvPr/>
        </p:nvSpPr>
        <p:spPr>
          <a:xfrm>
            <a:off x="548640" y="5175504"/>
            <a:ext cx="1371600" cy="347472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7" name="Text 35"/>
          <p:cNvSpPr/>
          <p:nvPr/>
        </p:nvSpPr>
        <p:spPr>
          <a:xfrm>
            <a:off x="621792" y="5175504"/>
            <a:ext cx="122529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微脉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1920240" y="5175504"/>
            <a:ext cx="1097280" cy="347472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9" name="Text 37"/>
          <p:cNvSpPr/>
          <p:nvPr/>
        </p:nvSpPr>
        <p:spPr>
          <a:xfrm>
            <a:off x="1993392" y="5175504"/>
            <a:ext cx="95097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杭州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0" name="Shape 38"/>
          <p:cNvSpPr/>
          <p:nvPr/>
        </p:nvSpPr>
        <p:spPr>
          <a:xfrm>
            <a:off x="3017520" y="5175504"/>
            <a:ext cx="2560320" cy="347472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1" name="Text 39"/>
          <p:cNvSpPr/>
          <p:nvPr/>
        </p:nvSpPr>
        <p:spPr>
          <a:xfrm>
            <a:off x="3090672" y="5175504"/>
            <a:ext cx="241401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互联网医院全流程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2" name="Shape 40"/>
          <p:cNvSpPr/>
          <p:nvPr/>
        </p:nvSpPr>
        <p:spPr>
          <a:xfrm>
            <a:off x="5577840" y="5175504"/>
            <a:ext cx="2743200" cy="347472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3" name="Text 41"/>
          <p:cNvSpPr/>
          <p:nvPr/>
        </p:nvSpPr>
        <p:spPr>
          <a:xfrm>
            <a:off x="5650992" y="5175504"/>
            <a:ext cx="259689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定制报价（100~200 万）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4" name="Shape 42"/>
          <p:cNvSpPr/>
          <p:nvPr/>
        </p:nvSpPr>
        <p:spPr>
          <a:xfrm>
            <a:off x="548640" y="5522976"/>
            <a:ext cx="1371600" cy="347472"/>
          </a:xfrm>
          <a:prstGeom prst="rect">
            <a:avLst/>
          </a:prstGeom>
          <a:solidFill>
            <a:srgbClr val="F8FAFC"/>
          </a:solidFill>
        </p:spPr>
      </p:sp>
      <p:sp>
        <p:nvSpPr>
          <p:cNvPr id="45" name="Text 43"/>
          <p:cNvSpPr/>
          <p:nvPr/>
        </p:nvSpPr>
        <p:spPr>
          <a:xfrm>
            <a:off x="621792" y="5522976"/>
            <a:ext cx="122529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zh-CN" alt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</a:t>
            </a:r>
            <a:r>
              <a:rPr lang="zh-CN" alt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康</a:t>
            </a:r>
            <a:endParaRPr lang="zh-CN" alt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6" name="Shape 44"/>
          <p:cNvSpPr/>
          <p:nvPr/>
        </p:nvSpPr>
        <p:spPr>
          <a:xfrm>
            <a:off x="1920240" y="5522976"/>
            <a:ext cx="1097280" cy="347472"/>
          </a:xfrm>
          <a:prstGeom prst="rect">
            <a:avLst/>
          </a:prstGeom>
          <a:solidFill>
            <a:srgbClr val="F8FAFC"/>
          </a:solidFill>
        </p:spPr>
      </p:sp>
      <p:sp>
        <p:nvSpPr>
          <p:cNvPr id="47" name="Text 45"/>
          <p:cNvSpPr/>
          <p:nvPr/>
        </p:nvSpPr>
        <p:spPr>
          <a:xfrm>
            <a:off x="1993392" y="5522976"/>
            <a:ext cx="95097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zh-CN" alt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广州</a:t>
            </a:r>
            <a:endParaRPr lang="zh-CN" alt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8" name="Shape 46"/>
          <p:cNvSpPr/>
          <p:nvPr/>
        </p:nvSpPr>
        <p:spPr>
          <a:xfrm>
            <a:off x="3017520" y="5522976"/>
            <a:ext cx="2560320" cy="347472"/>
          </a:xfrm>
          <a:prstGeom prst="rect">
            <a:avLst/>
          </a:prstGeom>
          <a:solidFill>
            <a:srgbClr val="F8FAFC"/>
          </a:solidFill>
        </p:spPr>
      </p:sp>
      <p:sp>
        <p:nvSpPr>
          <p:cNvPr id="49" name="Text 47"/>
          <p:cNvSpPr/>
          <p:nvPr/>
        </p:nvSpPr>
        <p:spPr>
          <a:xfrm>
            <a:off x="3090672" y="5522976"/>
            <a:ext cx="241401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智慧医院+互联网医院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50" name="Shape 48"/>
          <p:cNvSpPr/>
          <p:nvPr/>
        </p:nvSpPr>
        <p:spPr>
          <a:xfrm>
            <a:off x="5577840" y="5522976"/>
            <a:ext cx="2743200" cy="347472"/>
          </a:xfrm>
          <a:prstGeom prst="rect">
            <a:avLst/>
          </a:prstGeom>
          <a:solidFill>
            <a:srgbClr val="02C39A"/>
          </a:solidFill>
        </p:spPr>
      </p:sp>
      <p:sp>
        <p:nvSpPr>
          <p:cNvPr id="51" name="Text 49"/>
          <p:cNvSpPr/>
          <p:nvPr/>
        </p:nvSpPr>
        <p:spPr>
          <a:xfrm>
            <a:off x="5650992" y="5522976"/>
            <a:ext cx="2596896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一次性部署+</a:t>
            </a:r>
            <a:r>
              <a:rPr lang="zh-CN" alt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运维</a:t>
            </a:r>
            <a:r>
              <a:rPr lang="zh-CN" alt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-120"/>
              </a:rPr>
              <a:t>（</a:t>
            </a:r>
            <a:r>
              <a:rPr lang="en-US" altLang="zh-CN" sz="1400" b="1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-120"/>
              </a:rPr>
              <a:t>150</a:t>
            </a:r>
            <a:r>
              <a:rPr lang="zh-CN" alt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-120"/>
              </a:rPr>
              <a:t>万）</a:t>
            </a:r>
            <a:endParaRPr lang="zh-CN" altLang="en-US" sz="1400" b="1" dirty="0">
              <a:solidFill>
                <a:srgbClr val="FFFFFF"/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-120"/>
            </a:endParaRPr>
          </a:p>
        </p:txBody>
      </p:sp>
      <p:sp>
        <p:nvSpPr>
          <p:cNvPr id="52" name="Text 50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438400" y="-1219200"/>
            <a:ext cx="6096000" cy="6096000"/>
          </a:xfrm>
          <a:prstGeom prst="ellipse">
            <a:avLst/>
          </a:prstGeom>
          <a:solidFill>
            <a:srgbClr val="00A896">
              <a:alpha val="20000"/>
            </a:srgbClr>
          </a:solidFill>
        </p:spPr>
      </p:sp>
      <p:sp>
        <p:nvSpPr>
          <p:cNvPr id="3" name="Shape 1"/>
          <p:cNvSpPr/>
          <p:nvPr/>
        </p:nvSpPr>
        <p:spPr>
          <a:xfrm>
            <a:off x="8534400" y="2438400"/>
            <a:ext cx="4876800" cy="4876800"/>
          </a:xfrm>
          <a:prstGeom prst="ellipse">
            <a:avLst/>
          </a:prstGeom>
          <a:solidFill>
            <a:srgbClr val="02C39A">
              <a:alpha val="30000"/>
            </a:srgbClr>
          </a:solidFill>
        </p:spPr>
      </p:sp>
      <p:sp>
        <p:nvSpPr>
          <p:cNvPr id="4" name="Text 2"/>
          <p:cNvSpPr/>
          <p:nvPr/>
        </p:nvSpPr>
        <p:spPr>
          <a:xfrm>
            <a:off x="609600" y="1828800"/>
            <a:ext cx="10972800" cy="1219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pitchFamily="34" charset="-120"/>
              </a:rPr>
              <a:t>感谢关注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609600" y="3169920"/>
            <a:ext cx="1097280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3200" dirty="0">
                <a:solidFill>
                  <a:srgbClr val="F0F7F7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pitchFamily="34" charset="-120"/>
              </a:rPr>
              <a:t>穗宜</a:t>
            </a:r>
            <a:r>
              <a:rPr lang="zh-CN" altLang="en-US" sz="3200" dirty="0">
                <a:solidFill>
                  <a:srgbClr val="F0F7F7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pitchFamily="34" charset="-120"/>
              </a:rPr>
              <a:t>康互联网医院产品介绍及交付模式说明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609600" y="4145280"/>
            <a:ext cx="10972800" cy="609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35" dirty="0">
                <a:solidFill>
                  <a:srgbClr val="F0F7F7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pitchFamily="34" charset="-120"/>
              </a:rPr>
              <a:t>让医疗服务更智慧、更便捷</a:t>
            </a:r>
            <a:endParaRPr lang="en-US" sz="2135" dirty="0"/>
          </a:p>
        </p:txBody>
      </p:sp>
      <p:sp>
        <p:nvSpPr>
          <p:cNvPr id="7" name="Shape 5"/>
          <p:cNvSpPr/>
          <p:nvPr/>
        </p:nvSpPr>
        <p:spPr>
          <a:xfrm>
            <a:off x="3657600" y="5120640"/>
            <a:ext cx="4876800" cy="975360"/>
          </a:xfrm>
          <a:prstGeom prst="roundRect">
            <a:avLst>
              <a:gd name="adj" fmla="val 12500"/>
            </a:avLst>
          </a:prstGeom>
          <a:solidFill>
            <a:srgbClr val="FFFFFF"/>
          </a:solidFill>
        </p:spPr>
      </p:sp>
      <p:sp>
        <p:nvSpPr>
          <p:cNvPr id="8" name="Text 6"/>
          <p:cNvSpPr/>
          <p:nvPr/>
        </p:nvSpPr>
        <p:spPr>
          <a:xfrm>
            <a:off x="3657600" y="5303520"/>
            <a:ext cx="4876800" cy="609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65" b="1" dirty="0">
                <a:solidFill>
                  <a:srgbClr val="02809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pitchFamily="34" charset="-120"/>
              </a:rPr>
              <a:t>联系我们: openhit.cn</a:t>
            </a:r>
            <a:endParaRPr lang="en-US" sz="186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目录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0080" y="100584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00584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6" name="Text 4"/>
          <p:cNvSpPr/>
          <p:nvPr/>
        </p:nvSpPr>
        <p:spPr>
          <a:xfrm>
            <a:off x="868680" y="118872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01  摘要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206240" y="100584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206240" y="100584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9" name="Text 7"/>
          <p:cNvSpPr/>
          <p:nvPr/>
        </p:nvSpPr>
        <p:spPr>
          <a:xfrm>
            <a:off x="4434840" y="118872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02  背景与政策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7772400" y="100584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772400" y="100584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12" name="Text 10"/>
          <p:cNvSpPr/>
          <p:nvPr/>
        </p:nvSpPr>
        <p:spPr>
          <a:xfrm>
            <a:off x="8001000" y="118872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03  产品概述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3" name="Shape 11"/>
          <p:cNvSpPr/>
          <p:nvPr>
            <p:custDataLst>
              <p:tags r:id="rId1"/>
            </p:custDataLst>
          </p:nvPr>
        </p:nvSpPr>
        <p:spPr>
          <a:xfrm>
            <a:off x="640080" y="210312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>
            <p:custDataLst>
              <p:tags r:id="rId2"/>
            </p:custDataLst>
          </p:nvPr>
        </p:nvSpPr>
        <p:spPr>
          <a:xfrm>
            <a:off x="640080" y="210312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15" name="Text 13"/>
          <p:cNvSpPr/>
          <p:nvPr>
            <p:custDataLst>
              <p:tags r:id="rId3"/>
            </p:custDataLst>
          </p:nvPr>
        </p:nvSpPr>
        <p:spPr>
          <a:xfrm>
            <a:off x="868680" y="228600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04  核心功能（患者端）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6" name="Shape 14"/>
          <p:cNvSpPr/>
          <p:nvPr>
            <p:custDataLst>
              <p:tags r:id="rId4"/>
            </p:custDataLst>
          </p:nvPr>
        </p:nvSpPr>
        <p:spPr>
          <a:xfrm>
            <a:off x="4206240" y="210312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>
            <p:custDataLst>
              <p:tags r:id="rId5"/>
            </p:custDataLst>
          </p:nvPr>
        </p:nvSpPr>
        <p:spPr>
          <a:xfrm>
            <a:off x="4206240" y="210312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18" name="Text 16"/>
          <p:cNvSpPr/>
          <p:nvPr>
            <p:custDataLst>
              <p:tags r:id="rId6"/>
            </p:custDataLst>
          </p:nvPr>
        </p:nvSpPr>
        <p:spPr>
          <a:xfrm>
            <a:off x="4434840" y="228600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05  核心功能（医生端 &amp; 管理端）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7772400" y="210312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7772400" y="210312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21" name="Text 19"/>
          <p:cNvSpPr/>
          <p:nvPr/>
        </p:nvSpPr>
        <p:spPr>
          <a:xfrm>
            <a:off x="8001000" y="228600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06  AI 智能服务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2" name="Shape 20"/>
          <p:cNvSpPr/>
          <p:nvPr>
            <p:custDataLst>
              <p:tags r:id="rId7"/>
            </p:custDataLst>
          </p:nvPr>
        </p:nvSpPr>
        <p:spPr>
          <a:xfrm>
            <a:off x="640080" y="320040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3" name="Shape 21"/>
          <p:cNvSpPr/>
          <p:nvPr>
            <p:custDataLst>
              <p:tags r:id="rId8"/>
            </p:custDataLst>
          </p:nvPr>
        </p:nvSpPr>
        <p:spPr>
          <a:xfrm>
            <a:off x="640080" y="320040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24" name="Text 22"/>
          <p:cNvSpPr/>
          <p:nvPr>
            <p:custDataLst>
              <p:tags r:id="rId9"/>
            </p:custDataLst>
          </p:nvPr>
        </p:nvSpPr>
        <p:spPr>
          <a:xfrm>
            <a:off x="868680" y="338328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07  技术架构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5" name="Shape 23"/>
          <p:cNvSpPr/>
          <p:nvPr>
            <p:custDataLst>
              <p:tags r:id="rId10"/>
            </p:custDataLst>
          </p:nvPr>
        </p:nvSpPr>
        <p:spPr>
          <a:xfrm>
            <a:off x="4206240" y="320040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6" name="Shape 24"/>
          <p:cNvSpPr/>
          <p:nvPr>
            <p:custDataLst>
              <p:tags r:id="rId11"/>
            </p:custDataLst>
          </p:nvPr>
        </p:nvSpPr>
        <p:spPr>
          <a:xfrm>
            <a:off x="4206240" y="320040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27" name="Text 25"/>
          <p:cNvSpPr/>
          <p:nvPr>
            <p:custDataLst>
              <p:tags r:id="rId12"/>
            </p:custDataLst>
          </p:nvPr>
        </p:nvSpPr>
        <p:spPr>
          <a:xfrm>
            <a:off x="4434840" y="338328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08  鸿蒙系统兼容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7772400" y="320040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7772400" y="320040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30" name="Text 28"/>
          <p:cNvSpPr/>
          <p:nvPr/>
        </p:nvSpPr>
        <p:spPr>
          <a:xfrm>
            <a:off x="8001000" y="338328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09  安全与合规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1" name="Shape 29"/>
          <p:cNvSpPr/>
          <p:nvPr>
            <p:custDataLst>
              <p:tags r:id="rId13"/>
            </p:custDataLst>
          </p:nvPr>
        </p:nvSpPr>
        <p:spPr>
          <a:xfrm>
            <a:off x="640080" y="429768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32" name="Shape 30"/>
          <p:cNvSpPr/>
          <p:nvPr>
            <p:custDataLst>
              <p:tags r:id="rId14"/>
            </p:custDataLst>
          </p:nvPr>
        </p:nvSpPr>
        <p:spPr>
          <a:xfrm>
            <a:off x="640080" y="429768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33" name="Text 31"/>
          <p:cNvSpPr/>
          <p:nvPr>
            <p:custDataLst>
              <p:tags r:id="rId15"/>
            </p:custDataLst>
          </p:nvPr>
        </p:nvSpPr>
        <p:spPr>
          <a:xfrm>
            <a:off x="868680" y="448056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  核心优势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4" name="Shape 32"/>
          <p:cNvSpPr/>
          <p:nvPr>
            <p:custDataLst>
              <p:tags r:id="rId16"/>
            </p:custDataLst>
          </p:nvPr>
        </p:nvSpPr>
        <p:spPr>
          <a:xfrm>
            <a:off x="4206240" y="429768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35" name="Shape 33"/>
          <p:cNvSpPr/>
          <p:nvPr>
            <p:custDataLst>
              <p:tags r:id="rId17"/>
            </p:custDataLst>
          </p:nvPr>
        </p:nvSpPr>
        <p:spPr>
          <a:xfrm>
            <a:off x="4206240" y="429768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36" name="Text 34"/>
          <p:cNvSpPr/>
          <p:nvPr>
            <p:custDataLst>
              <p:tags r:id="rId18"/>
            </p:custDataLst>
          </p:nvPr>
        </p:nvSpPr>
        <p:spPr>
          <a:xfrm>
            <a:off x="4434840" y="448056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11  经典应用场景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7" name="Shape 35"/>
          <p:cNvSpPr/>
          <p:nvPr/>
        </p:nvSpPr>
        <p:spPr>
          <a:xfrm>
            <a:off x="7772400" y="429768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772400" y="429768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39" name="Text 37"/>
          <p:cNvSpPr/>
          <p:nvPr/>
        </p:nvSpPr>
        <p:spPr>
          <a:xfrm>
            <a:off x="8001000" y="448056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12  患者线上看诊场景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0" name="Shape 38"/>
          <p:cNvSpPr/>
          <p:nvPr>
            <p:custDataLst>
              <p:tags r:id="rId19"/>
            </p:custDataLst>
          </p:nvPr>
        </p:nvSpPr>
        <p:spPr>
          <a:xfrm>
            <a:off x="640080" y="539496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41" name="Shape 39"/>
          <p:cNvSpPr/>
          <p:nvPr>
            <p:custDataLst>
              <p:tags r:id="rId20"/>
            </p:custDataLst>
          </p:nvPr>
        </p:nvSpPr>
        <p:spPr>
          <a:xfrm>
            <a:off x="640080" y="539496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42" name="Text 40"/>
          <p:cNvSpPr/>
          <p:nvPr>
            <p:custDataLst>
              <p:tags r:id="rId21"/>
            </p:custDataLst>
          </p:nvPr>
        </p:nvSpPr>
        <p:spPr>
          <a:xfrm>
            <a:off x="868680" y="557784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13  实施路径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3" name="Shape 41"/>
          <p:cNvSpPr/>
          <p:nvPr>
            <p:custDataLst>
              <p:tags r:id="rId22"/>
            </p:custDataLst>
          </p:nvPr>
        </p:nvSpPr>
        <p:spPr>
          <a:xfrm>
            <a:off x="4206240" y="5394960"/>
            <a:ext cx="3200400" cy="8686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44" name="Shape 42"/>
          <p:cNvSpPr/>
          <p:nvPr>
            <p:custDataLst>
              <p:tags r:id="rId23"/>
            </p:custDataLst>
          </p:nvPr>
        </p:nvSpPr>
        <p:spPr>
          <a:xfrm>
            <a:off x="4206240" y="5394960"/>
            <a:ext cx="54864" cy="8686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45" name="Text 43"/>
          <p:cNvSpPr/>
          <p:nvPr>
            <p:custDataLst>
              <p:tags r:id="rId24"/>
            </p:custDataLst>
          </p:nvPr>
        </p:nvSpPr>
        <p:spPr>
          <a:xfrm>
            <a:off x="4434840" y="557784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14  维保服务 &amp; 竞品参考</a:t>
            </a:r>
            <a:endParaRPr lang="en-US" sz="20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6" name="Text 44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摘要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48640" y="1005840"/>
            <a:ext cx="205740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005840"/>
            <a:ext cx="54864" cy="237744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6" name="Text 4"/>
          <p:cNvSpPr/>
          <p:nvPr/>
        </p:nvSpPr>
        <p:spPr>
          <a:xfrm>
            <a:off x="685800" y="1143000"/>
            <a:ext cx="1783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全流程覆盖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85800" y="1508760"/>
            <a:ext cx="731520" cy="0"/>
          </a:xfrm>
          <a:prstGeom prst="line">
            <a:avLst/>
          </a:prstGeom>
          <a:noFill/>
          <a:ln w="19050">
            <a:solidFill>
              <a:srgbClr val="02C3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1691640"/>
            <a:ext cx="1783080" cy="13716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门诊+住院全流程线上</a:t>
            </a:r>
            <a:r>
              <a:rPr lang="zh-CN" alt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化支持</a:t>
            </a:r>
            <a:endParaRPr lang="zh-CN" alt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覆盖挂号/缴费/报告/住院/问诊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834640" y="1005840"/>
            <a:ext cx="205740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  <p:txBody>
          <a:bodyPr/>
          <a:p>
            <a:endParaRPr lang="zh-CN" altLang="en-US"/>
          </a:p>
        </p:txBody>
      </p:sp>
      <p:sp>
        <p:nvSpPr>
          <p:cNvPr id="10" name="Shape 8"/>
          <p:cNvSpPr/>
          <p:nvPr/>
        </p:nvSpPr>
        <p:spPr>
          <a:xfrm>
            <a:off x="2834640" y="1005840"/>
            <a:ext cx="54864" cy="2377440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11" name="Text 9"/>
          <p:cNvSpPr/>
          <p:nvPr/>
        </p:nvSpPr>
        <p:spPr>
          <a:xfrm>
            <a:off x="2971800" y="1143000"/>
            <a:ext cx="1783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0A89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HIS 深度集成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971800" y="1508760"/>
            <a:ext cx="731520" cy="0"/>
          </a:xfrm>
          <a:prstGeom prst="line">
            <a:avLst/>
          </a:prstGeom>
          <a:noFill/>
          <a:ln w="19050">
            <a:solidFill>
              <a:srgbClr val="02C3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971800" y="1691640"/>
            <a:ext cx="1783080" cy="13716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12+ 接口实时</a:t>
            </a: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对接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患者、号源、处方</a:t>
            </a: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、缴费、报告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5120640" y="1005840"/>
            <a:ext cx="205740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120640" y="1005840"/>
            <a:ext cx="54864" cy="2377440"/>
          </a:xfrm>
          <a:prstGeom prst="rect">
            <a:avLst/>
          </a:prstGeom>
          <a:solidFill>
            <a:srgbClr val="3B82F6"/>
          </a:solidFill>
        </p:spPr>
      </p:sp>
      <p:sp>
        <p:nvSpPr>
          <p:cNvPr id="16" name="Text 14"/>
          <p:cNvSpPr/>
          <p:nvPr/>
        </p:nvSpPr>
        <p:spPr>
          <a:xfrm>
            <a:off x="5257800" y="1143000"/>
            <a:ext cx="1783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3B82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智能赋能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257800" y="1508760"/>
            <a:ext cx="731520" cy="0"/>
          </a:xfrm>
          <a:prstGeom prst="line">
            <a:avLst/>
          </a:prstGeom>
          <a:noFill/>
          <a:ln w="19050">
            <a:solidFill>
              <a:srgbClr val="02C3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257800" y="1691640"/>
            <a:ext cx="1783080" cy="13716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DeepSeek 大模型驱动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智能导诊、报告解读、用药建议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06640" y="1005840"/>
            <a:ext cx="205740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7406640" y="1005840"/>
            <a:ext cx="54864" cy="2377440"/>
          </a:xfrm>
          <a:prstGeom prst="rect">
            <a:avLst/>
          </a:prstGeom>
          <a:solidFill>
            <a:srgbClr val="10B981"/>
          </a:solidFill>
        </p:spPr>
      </p:sp>
      <p:sp>
        <p:nvSpPr>
          <p:cNvPr id="21" name="Text 19"/>
          <p:cNvSpPr/>
          <p:nvPr/>
        </p:nvSpPr>
        <p:spPr>
          <a:xfrm>
            <a:off x="7543800" y="1143000"/>
            <a:ext cx="1783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鸿蒙兼容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7543800" y="1508760"/>
            <a:ext cx="731520" cy="0"/>
          </a:xfrm>
          <a:prstGeom prst="line">
            <a:avLst/>
          </a:prstGeom>
          <a:noFill/>
          <a:ln w="19050">
            <a:solidFill>
              <a:srgbClr val="02C39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543800" y="1691640"/>
            <a:ext cx="1783080" cy="13716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微信小程序在鸿蒙微信中直接运行，零额外成本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457200" y="3657600"/>
            <a:ext cx="9027795" cy="640080"/>
          </a:xfrm>
          <a:prstGeom prst="rect">
            <a:avLst/>
          </a:prstGeom>
          <a:solidFill>
            <a:srgbClr val="F0F9FA"/>
          </a:solidFill>
        </p:spPr>
      </p:sp>
      <p:sp>
        <p:nvSpPr>
          <p:cNvPr id="25" name="Text 23"/>
          <p:cNvSpPr/>
          <p:nvPr/>
        </p:nvSpPr>
        <p:spPr>
          <a:xfrm>
            <a:off x="640080" y="3703320"/>
            <a:ext cx="8816975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定位：</a:t>
            </a: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面向公立医院的、功能齐全的互联网医院一体化平台。基于 ASP.NET Core 8 + uni-app 技术栈，深度集成 HIS 系统与 DeepSeek 大模型，提供患者端小程序、医生端 Web 工作台、管理端后台三大端全场景服务。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457200" y="4434840"/>
            <a:ext cx="9039225" cy="640080"/>
          </a:xfrm>
          <a:prstGeom prst="rect">
            <a:avLst/>
          </a:prstGeom>
          <a:solidFill>
            <a:srgbClr val="F0F9FA"/>
          </a:solidFill>
        </p:spPr>
      </p:sp>
      <p:sp>
        <p:nvSpPr>
          <p:cNvPr id="27" name="Text 25"/>
          <p:cNvSpPr/>
          <p:nvPr/>
        </p:nvSpPr>
        <p:spPr>
          <a:xfrm>
            <a:off x="640080" y="4480560"/>
            <a:ext cx="88061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交付承诺：</a:t>
            </a: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产品功能齐全，可交付部署。第三方接口（HIS、医保、审方、发票、处方流转、药品配送等）根据医院实际环境进行对接联调。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40080" y="5303520"/>
            <a:ext cx="2560320" cy="960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40080" y="5349240"/>
            <a:ext cx="256032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15+</a:t>
            </a:r>
            <a:endParaRPr lang="en-US" sz="2400" dirty="0"/>
          </a:p>
        </p:txBody>
      </p:sp>
      <p:sp>
        <p:nvSpPr>
          <p:cNvPr id="30" name="Text 28"/>
          <p:cNvSpPr/>
          <p:nvPr/>
        </p:nvSpPr>
        <p:spPr>
          <a:xfrm>
            <a:off x="640080" y="5830570"/>
            <a:ext cx="256032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已完成模块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3566160" y="5303520"/>
            <a:ext cx="2560320" cy="960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3566160" y="5349240"/>
            <a:ext cx="256032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12+</a:t>
            </a:r>
            <a:endParaRPr lang="en-US" sz="2400" dirty="0"/>
          </a:p>
        </p:txBody>
      </p:sp>
      <p:sp>
        <p:nvSpPr>
          <p:cNvPr id="33" name="Text 31"/>
          <p:cNvSpPr/>
          <p:nvPr/>
        </p:nvSpPr>
        <p:spPr>
          <a:xfrm>
            <a:off x="3566160" y="5831205"/>
            <a:ext cx="256032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HIS 接口</a:t>
            </a:r>
            <a:endParaRPr lang="en-US" sz="1400" dirty="0">
              <a:solidFill>
                <a:srgbClr val="64748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6492240" y="5303520"/>
            <a:ext cx="2560320" cy="960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492240" y="5349240"/>
            <a:ext cx="256032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7</a:t>
            </a:r>
            <a:endParaRPr lang="en-US" sz="2400" dirty="0"/>
          </a:p>
        </p:txBody>
      </p:sp>
      <p:sp>
        <p:nvSpPr>
          <p:cNvPr id="36" name="Text 34"/>
          <p:cNvSpPr/>
          <p:nvPr/>
        </p:nvSpPr>
        <p:spPr>
          <a:xfrm>
            <a:off x="6492240" y="5852160"/>
            <a:ext cx="256032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核心技术栈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背景与政策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14400" y="1691640"/>
            <a:ext cx="7498080" cy="0"/>
          </a:xfrm>
          <a:prstGeom prst="line">
            <a:avLst/>
          </a:prstGeom>
          <a:noFill/>
          <a:ln w="25400">
            <a:solidFill>
              <a:srgbClr val="00A89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" y="1581912"/>
            <a:ext cx="219456" cy="219456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6" name="Text 4"/>
          <p:cNvSpPr/>
          <p:nvPr/>
        </p:nvSpPr>
        <p:spPr>
          <a:xfrm>
            <a:off x="548640" y="1143000"/>
            <a:ext cx="10972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2018</a:t>
            </a:r>
            <a:endParaRPr lang="en-US" sz="1400" b="1" dirty="0">
              <a:solidFill>
                <a:srgbClr val="028090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502920" y="1965960"/>
            <a:ext cx="2148840" cy="2103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2057400"/>
            <a:ext cx="1920240" cy="9144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《互联网医院管理办法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（试行）》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3017520"/>
            <a:ext cx="1920240" cy="7315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实体医疗机构可依托自身建设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互联网医院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91840" y="1581912"/>
            <a:ext cx="219456" cy="219456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11" name="Text 9"/>
          <p:cNvSpPr/>
          <p:nvPr/>
        </p:nvSpPr>
        <p:spPr>
          <a:xfrm>
            <a:off x="2834640" y="1143000"/>
            <a:ext cx="10972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2019</a:t>
            </a:r>
            <a:endParaRPr lang="en-US" sz="1400" b="1" dirty="0">
              <a:solidFill>
                <a:srgbClr val="028090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2788920" y="1965960"/>
            <a:ext cx="2148840" cy="2103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926080" y="2057400"/>
            <a:ext cx="1920240" cy="9144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《关于完善'互联网+'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医疗服务价格和医保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支付政策的指导意见》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926080" y="3017520"/>
            <a:ext cx="1920240" cy="7315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互联网+医疗服务纳入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医保支付范围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577840" y="1581912"/>
            <a:ext cx="219456" cy="219456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16" name="Text 14"/>
          <p:cNvSpPr/>
          <p:nvPr/>
        </p:nvSpPr>
        <p:spPr>
          <a:xfrm>
            <a:off x="5120640" y="1143000"/>
            <a:ext cx="10972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2023</a:t>
            </a:r>
            <a:endParaRPr lang="en-US" sz="1400" b="1" dirty="0">
              <a:solidFill>
                <a:srgbClr val="028090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5074920" y="1965960"/>
            <a:ext cx="2148840" cy="2103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212080" y="2057400"/>
            <a:ext cx="1920240" cy="9144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《深圳市医保电子凭证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应用工作方案》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212080" y="3017520"/>
            <a:ext cx="1920240" cy="7315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推动医保处方线上结算</a:t>
            </a:r>
            <a:endParaRPr lang="en-US" sz="1400" dirty="0">
              <a:solidFill>
                <a:srgbClr val="64748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7863840" y="1581912"/>
            <a:ext cx="219456" cy="219456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21" name="Text 19"/>
          <p:cNvSpPr/>
          <p:nvPr/>
        </p:nvSpPr>
        <p:spPr>
          <a:xfrm>
            <a:off x="7406640" y="1143000"/>
            <a:ext cx="10972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2024</a:t>
            </a:r>
            <a:endParaRPr lang="en-US" sz="1400" b="1" dirty="0">
              <a:solidFill>
                <a:srgbClr val="028090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7360920" y="1965960"/>
            <a:ext cx="2148840" cy="2103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498080" y="2057400"/>
            <a:ext cx="1920240" cy="9144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《广东省'互联网+'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医疗服务医保支付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管理办法》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498080" y="3017520"/>
            <a:ext cx="1920240" cy="7315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全省统一医保互联网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支付规范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457200" y="4297680"/>
            <a:ext cx="9095105" cy="640080"/>
          </a:xfrm>
          <a:prstGeom prst="rect">
            <a:avLst/>
          </a:prstGeom>
          <a:solidFill>
            <a:srgbClr val="F0F9FA"/>
          </a:solidFill>
        </p:spPr>
      </p:sp>
      <p:sp>
        <p:nvSpPr>
          <p:cNvPr id="26" name="Text 24"/>
          <p:cNvSpPr/>
          <p:nvPr/>
        </p:nvSpPr>
        <p:spPr>
          <a:xfrm>
            <a:off x="640080" y="4343400"/>
            <a:ext cx="87782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行业趋势：</a:t>
            </a: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截至 2025 年全国已注册超 3000 家互联网医院。广东省率先实现医保互联网支付全省统一，深圳市为先行试点。政策驱动下，公立医院建设互联网医院已成为必选项。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57200" y="5120640"/>
            <a:ext cx="4495800" cy="10972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57200" y="5120640"/>
            <a:ext cx="54864" cy="10972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29" name="Text 27"/>
          <p:cNvSpPr/>
          <p:nvPr/>
        </p:nvSpPr>
        <p:spPr>
          <a:xfrm>
            <a:off x="731520" y="5212080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市场需求</a:t>
            </a:r>
            <a:endParaRPr lang="en-US" sz="1400" b="1" dirty="0">
              <a:solidFill>
                <a:srgbClr val="028090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731520" y="5486400"/>
            <a:ext cx="4114800" cy="8915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患者端在线问诊需求激增，慢病患者复诊开药线上化已成趋势，医院需要互联网医院提升服务效率与患者满意度。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1" name="Shape 29"/>
          <p:cNvSpPr/>
          <p:nvPr/>
        </p:nvSpPr>
        <p:spPr>
          <a:xfrm>
            <a:off x="5354320" y="5120640"/>
            <a:ext cx="4114800" cy="10972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252720" y="5120640"/>
            <a:ext cx="54864" cy="1097280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33" name="Text 31"/>
          <p:cNvSpPr/>
          <p:nvPr/>
        </p:nvSpPr>
        <p:spPr>
          <a:xfrm>
            <a:off x="5405120" y="5212080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0A89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政策机遇</a:t>
            </a:r>
            <a:endParaRPr lang="en-US" sz="1400" b="1" dirty="0">
              <a:solidFill>
                <a:srgbClr val="00A896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5372735" y="5486400"/>
            <a:ext cx="4088765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广东省政策明确支持互联网医院建设，医保线上支付通道已打通。部署即可快速上线互联网医院服务。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产品概述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>
            <p:custDataLst>
              <p:tags r:id="rId1"/>
            </p:custDataLst>
          </p:nvPr>
        </p:nvSpPr>
        <p:spPr>
          <a:xfrm>
            <a:off x="548640" y="1051560"/>
            <a:ext cx="2651760" cy="64008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5" name="Text 3"/>
          <p:cNvSpPr/>
          <p:nvPr>
            <p:custDataLst>
              <p:tags r:id="rId2"/>
            </p:custDataLst>
          </p:nvPr>
        </p:nvSpPr>
        <p:spPr>
          <a:xfrm>
            <a:off x="548640" y="1097280"/>
            <a:ext cx="26517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患者端</a:t>
            </a:r>
            <a:endParaRPr lang="en-US" sz="1700" dirty="0"/>
          </a:p>
        </p:txBody>
      </p:sp>
      <p:sp>
        <p:nvSpPr>
          <p:cNvPr id="6" name="Text 4"/>
          <p:cNvSpPr/>
          <p:nvPr>
            <p:custDataLst>
              <p:tags r:id="rId3"/>
            </p:custDataLst>
          </p:nvPr>
        </p:nvSpPr>
        <p:spPr>
          <a:xfrm>
            <a:off x="548640" y="1389888"/>
            <a:ext cx="265176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900" dirty="0">
                <a:solidFill>
                  <a:srgbClr val="B0D4D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微信小程序</a:t>
            </a:r>
            <a:endParaRPr lang="en-US" sz="900" dirty="0"/>
          </a:p>
        </p:txBody>
      </p:sp>
      <p:sp>
        <p:nvSpPr>
          <p:cNvPr id="7" name="Shape 5"/>
          <p:cNvSpPr/>
          <p:nvPr>
            <p:custDataLst>
              <p:tags r:id="rId4"/>
            </p:custDataLst>
          </p:nvPr>
        </p:nvSpPr>
        <p:spPr>
          <a:xfrm>
            <a:off x="548640" y="1828800"/>
            <a:ext cx="2651760" cy="29260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8" name="Text 6"/>
          <p:cNvSpPr/>
          <p:nvPr>
            <p:custDataLst>
              <p:tags r:id="rId5"/>
            </p:custDataLst>
          </p:nvPr>
        </p:nvSpPr>
        <p:spPr>
          <a:xfrm>
            <a:off x="713232" y="1938528"/>
            <a:ext cx="2331720" cy="21945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智能导诊 · 预约挂号 · 在线问诊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电子处方 · 处方缴费 · 医保结算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报告查询 · AI报告解读 · 住院服务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在线签到 · 慢病续方 · 医技预约</a:t>
            </a:r>
            <a:endParaRPr lang="en-US" sz="1400" dirty="0"/>
          </a:p>
        </p:txBody>
      </p:sp>
      <p:sp>
        <p:nvSpPr>
          <p:cNvPr id="9" name="Shape 7"/>
          <p:cNvSpPr/>
          <p:nvPr>
            <p:custDataLst>
              <p:tags r:id="rId6"/>
            </p:custDataLst>
          </p:nvPr>
        </p:nvSpPr>
        <p:spPr>
          <a:xfrm>
            <a:off x="548640" y="4892040"/>
            <a:ext cx="2651760" cy="640080"/>
          </a:xfrm>
          <a:prstGeom prst="rect">
            <a:avLst/>
          </a:prstGeom>
          <a:solidFill>
            <a:srgbClr val="F0F9FA"/>
          </a:solidFill>
        </p:spPr>
      </p:sp>
      <p:sp>
        <p:nvSpPr>
          <p:cNvPr id="10" name="Text 8"/>
          <p:cNvSpPr/>
          <p:nvPr>
            <p:custDataLst>
              <p:tags r:id="rId7"/>
            </p:custDataLst>
          </p:nvPr>
        </p:nvSpPr>
        <p:spPr>
          <a:xfrm>
            <a:off x="685800" y="4919472"/>
            <a:ext cx="23774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微信小程序即开即用</a:t>
            </a:r>
            <a:endParaRPr lang="en-US" sz="12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兼容鸿蒙系统微信环境</a:t>
            </a:r>
            <a:endParaRPr lang="en-US" sz="1200" dirty="0"/>
          </a:p>
        </p:txBody>
      </p:sp>
      <p:sp>
        <p:nvSpPr>
          <p:cNvPr id="11" name="Shape 9"/>
          <p:cNvSpPr/>
          <p:nvPr>
            <p:custDataLst>
              <p:tags r:id="rId8"/>
            </p:custDataLst>
          </p:nvPr>
        </p:nvSpPr>
        <p:spPr>
          <a:xfrm>
            <a:off x="3474720" y="1051560"/>
            <a:ext cx="2651760" cy="640080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12" name="Text 10"/>
          <p:cNvSpPr/>
          <p:nvPr>
            <p:custDataLst>
              <p:tags r:id="rId9"/>
            </p:custDataLst>
          </p:nvPr>
        </p:nvSpPr>
        <p:spPr>
          <a:xfrm>
            <a:off x="3474720" y="1097280"/>
            <a:ext cx="26517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医生端</a:t>
            </a:r>
            <a:endParaRPr lang="en-US" sz="1700" dirty="0"/>
          </a:p>
        </p:txBody>
      </p:sp>
      <p:sp>
        <p:nvSpPr>
          <p:cNvPr id="13" name="Text 11"/>
          <p:cNvSpPr/>
          <p:nvPr>
            <p:custDataLst>
              <p:tags r:id="rId10"/>
            </p:custDataLst>
          </p:nvPr>
        </p:nvSpPr>
        <p:spPr>
          <a:xfrm>
            <a:off x="3474720" y="1389888"/>
            <a:ext cx="265176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900" dirty="0">
                <a:solidFill>
                  <a:srgbClr val="B0D4D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Web 工作台</a:t>
            </a:r>
            <a:endParaRPr lang="en-US" sz="900" dirty="0"/>
          </a:p>
        </p:txBody>
      </p:sp>
      <p:sp>
        <p:nvSpPr>
          <p:cNvPr id="14" name="Shape 12"/>
          <p:cNvSpPr/>
          <p:nvPr>
            <p:custDataLst>
              <p:tags r:id="rId11"/>
            </p:custDataLst>
          </p:nvPr>
        </p:nvSpPr>
        <p:spPr>
          <a:xfrm>
            <a:off x="3474720" y="1828800"/>
            <a:ext cx="2651760" cy="29260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Text 13"/>
          <p:cNvSpPr/>
          <p:nvPr>
            <p:custDataLst>
              <p:tags r:id="rId12"/>
            </p:custDataLst>
          </p:nvPr>
        </p:nvSpPr>
        <p:spPr>
          <a:xfrm>
            <a:off x="3639312" y="1938528"/>
            <a:ext cx="2331720" cy="21945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在线接诊 · 图文/视频问诊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电子处方开具 · AI 辅助诊断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病历管理 · 患者历史查询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问诊统计 · 个人排班设置</a:t>
            </a:r>
            <a:endParaRPr lang="en-US" sz="1400" dirty="0"/>
          </a:p>
        </p:txBody>
      </p:sp>
      <p:sp>
        <p:nvSpPr>
          <p:cNvPr id="16" name="Shape 14"/>
          <p:cNvSpPr/>
          <p:nvPr>
            <p:custDataLst>
              <p:tags r:id="rId13"/>
            </p:custDataLst>
          </p:nvPr>
        </p:nvSpPr>
        <p:spPr>
          <a:xfrm>
            <a:off x="3474720" y="4892040"/>
            <a:ext cx="2651760" cy="640080"/>
          </a:xfrm>
          <a:prstGeom prst="rect">
            <a:avLst/>
          </a:prstGeom>
          <a:solidFill>
            <a:srgbClr val="F0F9FA"/>
          </a:solidFill>
        </p:spPr>
      </p:sp>
      <p:sp>
        <p:nvSpPr>
          <p:cNvPr id="17" name="Text 15"/>
          <p:cNvSpPr/>
          <p:nvPr>
            <p:custDataLst>
              <p:tags r:id="rId14"/>
            </p:custDataLst>
          </p:nvPr>
        </p:nvSpPr>
        <p:spPr>
          <a:xfrm>
            <a:off x="3611880" y="4919472"/>
            <a:ext cx="23774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浏览器即开即用</a:t>
            </a:r>
            <a:endParaRPr lang="en-US" sz="12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PC / 平板多端适配</a:t>
            </a:r>
            <a:endParaRPr lang="en-US" sz="1200" dirty="0"/>
          </a:p>
        </p:txBody>
      </p:sp>
      <p:sp>
        <p:nvSpPr>
          <p:cNvPr id="18" name="Shape 16"/>
          <p:cNvSpPr/>
          <p:nvPr>
            <p:custDataLst>
              <p:tags r:id="rId15"/>
            </p:custDataLst>
          </p:nvPr>
        </p:nvSpPr>
        <p:spPr>
          <a:xfrm>
            <a:off x="6400800" y="1051560"/>
            <a:ext cx="2651760" cy="640080"/>
          </a:xfrm>
          <a:prstGeom prst="rect">
            <a:avLst/>
          </a:prstGeom>
          <a:solidFill>
            <a:srgbClr val="02C39A"/>
          </a:solidFill>
        </p:spPr>
      </p:sp>
      <p:sp>
        <p:nvSpPr>
          <p:cNvPr id="19" name="Text 17"/>
          <p:cNvSpPr/>
          <p:nvPr>
            <p:custDataLst>
              <p:tags r:id="rId16"/>
            </p:custDataLst>
          </p:nvPr>
        </p:nvSpPr>
        <p:spPr>
          <a:xfrm>
            <a:off x="6400800" y="1097280"/>
            <a:ext cx="26517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管理端</a:t>
            </a:r>
            <a:endParaRPr lang="en-US" sz="1700" dirty="0"/>
          </a:p>
        </p:txBody>
      </p:sp>
      <p:sp>
        <p:nvSpPr>
          <p:cNvPr id="20" name="Text 18"/>
          <p:cNvSpPr/>
          <p:nvPr>
            <p:custDataLst>
              <p:tags r:id="rId17"/>
            </p:custDataLst>
          </p:nvPr>
        </p:nvSpPr>
        <p:spPr>
          <a:xfrm>
            <a:off x="6400800" y="1389888"/>
            <a:ext cx="265176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900" dirty="0">
                <a:solidFill>
                  <a:srgbClr val="B0D4D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后台系统</a:t>
            </a:r>
            <a:endParaRPr lang="en-US" sz="900" dirty="0"/>
          </a:p>
        </p:txBody>
      </p:sp>
      <p:sp>
        <p:nvSpPr>
          <p:cNvPr id="21" name="Shape 19"/>
          <p:cNvSpPr/>
          <p:nvPr>
            <p:custDataLst>
              <p:tags r:id="rId18"/>
            </p:custDataLst>
          </p:nvPr>
        </p:nvSpPr>
        <p:spPr>
          <a:xfrm>
            <a:off x="6400800" y="1828800"/>
            <a:ext cx="2651760" cy="292608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2" name="Text 20"/>
          <p:cNvSpPr/>
          <p:nvPr>
            <p:custDataLst>
              <p:tags r:id="rId19"/>
            </p:custDataLst>
          </p:nvPr>
        </p:nvSpPr>
        <p:spPr>
          <a:xfrm>
            <a:off x="6565392" y="1938528"/>
            <a:ext cx="2331720" cy="21945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科室/医生/排班管理 · 订单管理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数据统计报表 · 系统参数配置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药品字典管理 · 操作审计日志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用户权限管理 · 第三方接口配置</a:t>
            </a:r>
            <a:endParaRPr lang="en-US" sz="1400" dirty="0"/>
          </a:p>
        </p:txBody>
      </p:sp>
      <p:sp>
        <p:nvSpPr>
          <p:cNvPr id="23" name="Shape 21"/>
          <p:cNvSpPr/>
          <p:nvPr>
            <p:custDataLst>
              <p:tags r:id="rId20"/>
            </p:custDataLst>
          </p:nvPr>
        </p:nvSpPr>
        <p:spPr>
          <a:xfrm>
            <a:off x="6400800" y="4892040"/>
            <a:ext cx="2651760" cy="640080"/>
          </a:xfrm>
          <a:prstGeom prst="rect">
            <a:avLst/>
          </a:prstGeom>
          <a:solidFill>
            <a:srgbClr val="F0F9FA"/>
          </a:solidFill>
        </p:spPr>
      </p:sp>
      <p:sp>
        <p:nvSpPr>
          <p:cNvPr id="24" name="Text 22"/>
          <p:cNvSpPr/>
          <p:nvPr>
            <p:custDataLst>
              <p:tags r:id="rId21"/>
            </p:custDataLst>
          </p:nvPr>
        </p:nvSpPr>
        <p:spPr>
          <a:xfrm>
            <a:off x="6537960" y="4919472"/>
            <a:ext cx="23774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Web 后台管理</a:t>
            </a:r>
            <a:endParaRPr lang="en-US" sz="12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细粒度 RBAC 权限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65760" y="5760720"/>
            <a:ext cx="8686800" cy="502920"/>
          </a:xfrm>
          <a:prstGeom prst="rect">
            <a:avLst/>
          </a:prstGeom>
          <a:solidFill>
            <a:srgbClr val="F0F9FA"/>
          </a:solidFill>
        </p:spPr>
      </p:sp>
      <p:sp>
        <p:nvSpPr>
          <p:cNvPr id="26" name="Text 24"/>
          <p:cNvSpPr/>
          <p:nvPr/>
        </p:nvSpPr>
        <p:spPr>
          <a:xfrm>
            <a:off x="548640" y="5788152"/>
            <a:ext cx="83210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2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一体化：</a:t>
            </a:r>
            <a:r>
              <a:rPr lang="en-US" sz="12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三大端统一架构，数据实时同步。SignalR 实时推送候诊 / 问诊 / 缴费状态。功能齐全可交付，第三方接口根据医院实际环境对接联调。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核心功能 · 患者端（微信小程序）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>
            <p:custDataLst>
              <p:tags r:id="rId1"/>
            </p:custDataLst>
          </p:nvPr>
        </p:nvSpPr>
        <p:spPr>
          <a:xfrm>
            <a:off x="548640" y="1005840"/>
            <a:ext cx="429768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>
            <p:custDataLst>
              <p:tags r:id="rId2"/>
            </p:custDataLst>
          </p:nvPr>
        </p:nvSpPr>
        <p:spPr>
          <a:xfrm>
            <a:off x="548640" y="1005840"/>
            <a:ext cx="54864" cy="2377440"/>
          </a:xfrm>
          <a:prstGeom prst="rect">
            <a:avLst/>
          </a:prstGeom>
          <a:solidFill>
            <a:srgbClr val="028090"/>
          </a:solidFill>
        </p:spPr>
      </p:sp>
      <p:sp>
        <p:nvSpPr>
          <p:cNvPr id="6" name="Text 4"/>
          <p:cNvSpPr/>
          <p:nvPr>
            <p:custDataLst>
              <p:tags r:id="rId3"/>
            </p:custDataLst>
          </p:nvPr>
        </p:nvSpPr>
        <p:spPr>
          <a:xfrm>
            <a:off x="822960" y="1115568"/>
            <a:ext cx="37490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在线问诊</a:t>
            </a:r>
            <a:endParaRPr lang="en-US" sz="1600" dirty="0"/>
          </a:p>
        </p:txBody>
      </p:sp>
      <p:sp>
        <p:nvSpPr>
          <p:cNvPr id="7" name="Shape 5"/>
          <p:cNvSpPr/>
          <p:nvPr>
            <p:custDataLst>
              <p:tags r:id="rId4"/>
            </p:custDataLst>
          </p:nvPr>
        </p:nvSpPr>
        <p:spPr>
          <a:xfrm>
            <a:off x="822960" y="1508760"/>
            <a:ext cx="1005840" cy="0"/>
          </a:xfrm>
          <a:prstGeom prst="line">
            <a:avLst/>
          </a:prstGeom>
          <a:noFill/>
          <a:ln w="25400">
            <a:solidFill>
              <a:srgbClr val="02C39A"/>
            </a:solidFill>
            <a:prstDash val="solid"/>
          </a:ln>
        </p:spPr>
      </p:sp>
      <p:sp>
        <p:nvSpPr>
          <p:cNvPr id="8" name="Text 6"/>
          <p:cNvSpPr/>
          <p:nvPr>
            <p:custDataLst>
              <p:tags r:id="rId5"/>
            </p:custDataLst>
          </p:nvPr>
        </p:nvSpPr>
        <p:spPr>
          <a:xfrm>
            <a:off x="822960" y="1645920"/>
            <a:ext cx="3749040" cy="15544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2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图文问诊：上传症状图片、文字描述病情</a:t>
            </a:r>
            <a:endParaRPr lang="en-US" sz="14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视频问诊：实时视频通话</a:t>
            </a:r>
            <a:endParaRPr lang="en-US" sz="14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预问诊：自动采集病史症状</a:t>
            </a:r>
            <a:endParaRPr lang="en-US" sz="1400" dirty="0"/>
          </a:p>
        </p:txBody>
      </p:sp>
      <p:sp>
        <p:nvSpPr>
          <p:cNvPr id="9" name="Shape 7"/>
          <p:cNvSpPr/>
          <p:nvPr>
            <p:custDataLst>
              <p:tags r:id="rId6"/>
            </p:custDataLst>
          </p:nvPr>
        </p:nvSpPr>
        <p:spPr>
          <a:xfrm>
            <a:off x="5212080" y="1005840"/>
            <a:ext cx="429768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>
            <p:custDataLst>
              <p:tags r:id="rId7"/>
            </p:custDataLst>
          </p:nvPr>
        </p:nvSpPr>
        <p:spPr>
          <a:xfrm>
            <a:off x="5212080" y="1005840"/>
            <a:ext cx="54864" cy="2377440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11" name="Text 9"/>
          <p:cNvSpPr/>
          <p:nvPr>
            <p:custDataLst>
              <p:tags r:id="rId8"/>
            </p:custDataLst>
          </p:nvPr>
        </p:nvSpPr>
        <p:spPr>
          <a:xfrm>
            <a:off x="5486400" y="1115568"/>
            <a:ext cx="37490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电子处方 &amp; 购药</a:t>
            </a:r>
            <a:endParaRPr lang="en-US" sz="1600" dirty="0"/>
          </a:p>
        </p:txBody>
      </p:sp>
      <p:sp>
        <p:nvSpPr>
          <p:cNvPr id="12" name="Shape 10"/>
          <p:cNvSpPr/>
          <p:nvPr>
            <p:custDataLst>
              <p:tags r:id="rId9"/>
            </p:custDataLst>
          </p:nvPr>
        </p:nvSpPr>
        <p:spPr>
          <a:xfrm>
            <a:off x="5486400" y="1508760"/>
            <a:ext cx="1005840" cy="0"/>
          </a:xfrm>
          <a:prstGeom prst="line">
            <a:avLst/>
          </a:prstGeom>
          <a:noFill/>
          <a:ln w="25400">
            <a:solidFill>
              <a:srgbClr val="02C39A"/>
            </a:solidFill>
            <a:prstDash val="solid"/>
          </a:ln>
        </p:spPr>
      </p:sp>
      <p:sp>
        <p:nvSpPr>
          <p:cNvPr id="13" name="Text 11"/>
          <p:cNvSpPr/>
          <p:nvPr>
            <p:custDataLst>
              <p:tags r:id="rId10"/>
            </p:custDataLst>
          </p:nvPr>
        </p:nvSpPr>
        <p:spPr>
          <a:xfrm>
            <a:off x="5486400" y="1645920"/>
            <a:ext cx="3749040" cy="15544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2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查看医生开具的电子处方</a:t>
            </a:r>
            <a:endParaRPr lang="en-US" sz="14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处方购药：药店配送或到院自取</a:t>
            </a:r>
            <a:endParaRPr lang="en-US" sz="14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处方医保结算</a:t>
            </a:r>
            <a:endParaRPr lang="en-US" sz="1400" dirty="0"/>
          </a:p>
        </p:txBody>
      </p:sp>
      <p:sp>
        <p:nvSpPr>
          <p:cNvPr id="14" name="Shape 12"/>
          <p:cNvSpPr/>
          <p:nvPr>
            <p:custDataLst>
              <p:tags r:id="rId11"/>
            </p:custDataLst>
          </p:nvPr>
        </p:nvSpPr>
        <p:spPr>
          <a:xfrm>
            <a:off x="548640" y="3657600"/>
            <a:ext cx="429768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>
            <p:custDataLst>
              <p:tags r:id="rId12"/>
            </p:custDataLst>
          </p:nvPr>
        </p:nvSpPr>
        <p:spPr>
          <a:xfrm>
            <a:off x="548640" y="3657600"/>
            <a:ext cx="54864" cy="2377440"/>
          </a:xfrm>
          <a:prstGeom prst="rect">
            <a:avLst/>
          </a:prstGeom>
          <a:solidFill>
            <a:srgbClr val="3B82F6"/>
          </a:solidFill>
        </p:spPr>
      </p:sp>
      <p:sp>
        <p:nvSpPr>
          <p:cNvPr id="16" name="Text 14"/>
          <p:cNvSpPr/>
          <p:nvPr>
            <p:custDataLst>
              <p:tags r:id="rId13"/>
            </p:custDataLst>
          </p:nvPr>
        </p:nvSpPr>
        <p:spPr>
          <a:xfrm>
            <a:off x="822960" y="3767328"/>
            <a:ext cx="37490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B82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就医全流程</a:t>
            </a:r>
            <a:endParaRPr lang="en-US" sz="1600" dirty="0"/>
          </a:p>
        </p:txBody>
      </p:sp>
      <p:sp>
        <p:nvSpPr>
          <p:cNvPr id="17" name="Shape 15"/>
          <p:cNvSpPr/>
          <p:nvPr>
            <p:custDataLst>
              <p:tags r:id="rId14"/>
            </p:custDataLst>
          </p:nvPr>
        </p:nvSpPr>
        <p:spPr>
          <a:xfrm>
            <a:off x="822960" y="4160520"/>
            <a:ext cx="1005840" cy="0"/>
          </a:xfrm>
          <a:prstGeom prst="line">
            <a:avLst/>
          </a:prstGeom>
          <a:noFill/>
          <a:ln w="25400">
            <a:solidFill>
              <a:srgbClr val="02C39A"/>
            </a:solidFill>
            <a:prstDash val="solid"/>
          </a:ln>
        </p:spPr>
      </p:sp>
      <p:sp>
        <p:nvSpPr>
          <p:cNvPr id="18" name="Text 16"/>
          <p:cNvSpPr/>
          <p:nvPr>
            <p:custDataLst>
              <p:tags r:id="rId15"/>
            </p:custDataLst>
          </p:nvPr>
        </p:nvSpPr>
        <p:spPr>
          <a:xfrm>
            <a:off x="822960" y="4297680"/>
            <a:ext cx="3749040" cy="15544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2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预约挂号 · 候诊排队 · 在线签到</a:t>
            </a:r>
            <a:endParaRPr lang="en-US" sz="14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门诊缴费 · 报告查询 · AI 报告解读</a:t>
            </a:r>
            <a:endParaRPr lang="en-US" sz="1400" dirty="0"/>
          </a:p>
        </p:txBody>
      </p:sp>
      <p:sp>
        <p:nvSpPr>
          <p:cNvPr id="19" name="Shape 17"/>
          <p:cNvSpPr/>
          <p:nvPr>
            <p:custDataLst>
              <p:tags r:id="rId16"/>
            </p:custDataLst>
          </p:nvPr>
        </p:nvSpPr>
        <p:spPr>
          <a:xfrm>
            <a:off x="5212080" y="3657600"/>
            <a:ext cx="429768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>
            <p:custDataLst>
              <p:tags r:id="rId17"/>
            </p:custDataLst>
          </p:nvPr>
        </p:nvSpPr>
        <p:spPr>
          <a:xfrm>
            <a:off x="5212080" y="3657600"/>
            <a:ext cx="54864" cy="2377440"/>
          </a:xfrm>
          <a:prstGeom prst="rect">
            <a:avLst/>
          </a:prstGeom>
          <a:solidFill>
            <a:srgbClr val="10B981"/>
          </a:solidFill>
        </p:spPr>
      </p:sp>
      <p:sp>
        <p:nvSpPr>
          <p:cNvPr id="21" name="Text 19"/>
          <p:cNvSpPr/>
          <p:nvPr>
            <p:custDataLst>
              <p:tags r:id="rId18"/>
            </p:custDataLst>
          </p:nvPr>
        </p:nvSpPr>
        <p:spPr>
          <a:xfrm>
            <a:off x="5486400" y="3767328"/>
            <a:ext cx="37490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住院 &amp; 慢病</a:t>
            </a:r>
            <a:endParaRPr lang="en-US" sz="1600" dirty="0"/>
          </a:p>
        </p:txBody>
      </p:sp>
      <p:sp>
        <p:nvSpPr>
          <p:cNvPr id="22" name="Shape 20"/>
          <p:cNvSpPr/>
          <p:nvPr>
            <p:custDataLst>
              <p:tags r:id="rId19"/>
            </p:custDataLst>
          </p:nvPr>
        </p:nvSpPr>
        <p:spPr>
          <a:xfrm>
            <a:off x="5486400" y="4160520"/>
            <a:ext cx="1005840" cy="0"/>
          </a:xfrm>
          <a:prstGeom prst="line">
            <a:avLst/>
          </a:prstGeom>
          <a:noFill/>
          <a:ln w="25400">
            <a:solidFill>
              <a:srgbClr val="02C39A"/>
            </a:solidFill>
            <a:prstDash val="solid"/>
          </a:ln>
        </p:spPr>
      </p:sp>
      <p:sp>
        <p:nvSpPr>
          <p:cNvPr id="23" name="Text 21"/>
          <p:cNvSpPr/>
          <p:nvPr>
            <p:custDataLst>
              <p:tags r:id="rId20"/>
            </p:custDataLst>
          </p:nvPr>
        </p:nvSpPr>
        <p:spPr>
          <a:xfrm>
            <a:off x="5486400" y="4297680"/>
            <a:ext cx="3749040" cy="155448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2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住院预交金 · 住院清单 · 出院结算</a:t>
            </a:r>
            <a:endParaRPr lang="en-US" sz="14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慢病续方 · 用药提醒 · 健康档案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核心功能 · 医生端 &amp; 管理端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60120"/>
            <a:ext cx="3931920" cy="54864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5" name="Text 3"/>
          <p:cNvSpPr/>
          <p:nvPr/>
        </p:nvSpPr>
        <p:spPr>
          <a:xfrm>
            <a:off x="457200" y="1097280"/>
            <a:ext cx="39319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医生端 Web 工作台</a:t>
            </a:r>
            <a:endParaRPr lang="en-US" sz="1600" dirty="0"/>
          </a:p>
        </p:txBody>
      </p:sp>
      <p:sp>
        <p:nvSpPr>
          <p:cNvPr id="6" name="Shape 4"/>
          <p:cNvSpPr/>
          <p:nvPr>
            <p:custDataLst>
              <p:tags r:id="rId1"/>
            </p:custDataLst>
          </p:nvPr>
        </p:nvSpPr>
        <p:spPr>
          <a:xfrm>
            <a:off x="457200" y="1554480"/>
            <a:ext cx="3931920" cy="4389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7" name="Shape 5"/>
          <p:cNvSpPr/>
          <p:nvPr>
            <p:custDataLst>
              <p:tags r:id="rId2"/>
            </p:custDataLst>
          </p:nvPr>
        </p:nvSpPr>
        <p:spPr>
          <a:xfrm>
            <a:off x="640080" y="1691640"/>
            <a:ext cx="347472" cy="347472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8" name="Text 6"/>
          <p:cNvSpPr/>
          <p:nvPr>
            <p:custDataLst>
              <p:tags r:id="rId3"/>
            </p:custDataLst>
          </p:nvPr>
        </p:nvSpPr>
        <p:spPr>
          <a:xfrm>
            <a:off x="640080" y="1691640"/>
            <a:ext cx="3474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9" name="Text 7"/>
          <p:cNvSpPr/>
          <p:nvPr>
            <p:custDataLst>
              <p:tags r:id="rId4"/>
            </p:custDataLst>
          </p:nvPr>
        </p:nvSpPr>
        <p:spPr>
          <a:xfrm>
            <a:off x="1143000" y="1691640"/>
            <a:ext cx="29260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在线接诊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0" name="Text 8"/>
          <p:cNvSpPr/>
          <p:nvPr>
            <p:custDataLst>
              <p:tags r:id="rId5"/>
            </p:custDataLst>
          </p:nvPr>
        </p:nvSpPr>
        <p:spPr>
          <a:xfrm>
            <a:off x="1143000" y="1965960"/>
            <a:ext cx="301752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接收患者问诊请求，支持图文 / 视频 / 语音问诊，一键接诊 / 挂起 / 转诊</a:t>
            </a:r>
            <a:endParaRPr lang="en-US" sz="1400" dirty="0">
              <a:solidFill>
                <a:srgbClr val="64748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1" name="Shape 9"/>
          <p:cNvSpPr/>
          <p:nvPr>
            <p:custDataLst>
              <p:tags r:id="rId6"/>
            </p:custDataLst>
          </p:nvPr>
        </p:nvSpPr>
        <p:spPr>
          <a:xfrm>
            <a:off x="640080" y="2697480"/>
            <a:ext cx="347472" cy="347472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12" name="Text 10"/>
          <p:cNvSpPr/>
          <p:nvPr>
            <p:custDataLst>
              <p:tags r:id="rId7"/>
            </p:custDataLst>
          </p:nvPr>
        </p:nvSpPr>
        <p:spPr>
          <a:xfrm>
            <a:off x="640080" y="2697480"/>
            <a:ext cx="3474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3" name="Text 11"/>
          <p:cNvSpPr/>
          <p:nvPr>
            <p:custDataLst>
              <p:tags r:id="rId8"/>
            </p:custDataLst>
          </p:nvPr>
        </p:nvSpPr>
        <p:spPr>
          <a:xfrm>
            <a:off x="1143000" y="2697480"/>
            <a:ext cx="29260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IM 沟通 &amp; 病历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4" name="Text 12"/>
          <p:cNvSpPr/>
          <p:nvPr>
            <p:custDataLst>
              <p:tags r:id="rId9"/>
            </p:custDataLst>
          </p:nvPr>
        </p:nvSpPr>
        <p:spPr>
          <a:xfrm>
            <a:off x="1143000" y="2971800"/>
            <a:ext cx="301752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问诊 IM 聊天，查看患者历史病历、检验检查报告</a:t>
            </a:r>
            <a:endParaRPr lang="en-US" sz="1400" dirty="0">
              <a:solidFill>
                <a:srgbClr val="64748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5" name="Shape 13"/>
          <p:cNvSpPr/>
          <p:nvPr>
            <p:custDataLst>
              <p:tags r:id="rId10"/>
            </p:custDataLst>
          </p:nvPr>
        </p:nvSpPr>
        <p:spPr>
          <a:xfrm>
            <a:off x="640080" y="3703320"/>
            <a:ext cx="347472" cy="347472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16" name="Text 14"/>
          <p:cNvSpPr/>
          <p:nvPr>
            <p:custDataLst>
              <p:tags r:id="rId11"/>
            </p:custDataLst>
          </p:nvPr>
        </p:nvSpPr>
        <p:spPr>
          <a:xfrm>
            <a:off x="640080" y="3703320"/>
            <a:ext cx="3474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7" name="Text 15"/>
          <p:cNvSpPr/>
          <p:nvPr>
            <p:custDataLst>
              <p:tags r:id="rId12"/>
            </p:custDataLst>
          </p:nvPr>
        </p:nvSpPr>
        <p:spPr>
          <a:xfrm>
            <a:off x="1143000" y="3703320"/>
            <a:ext cx="29260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电子处方 &amp; AI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8" name="Text 16"/>
          <p:cNvSpPr/>
          <p:nvPr>
            <p:custDataLst>
              <p:tags r:id="rId13"/>
            </p:custDataLst>
          </p:nvPr>
        </p:nvSpPr>
        <p:spPr>
          <a:xfrm>
            <a:off x="1143000" y="3977640"/>
            <a:ext cx="301752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诊断后开具处方（西药 / 中成药），DeepSeek AI 辅助诊断</a:t>
            </a:r>
            <a:endParaRPr lang="en-US" sz="1400" dirty="0">
              <a:solidFill>
                <a:srgbClr val="64748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9" name="Shape 17"/>
          <p:cNvSpPr/>
          <p:nvPr>
            <p:custDataLst>
              <p:tags r:id="rId14"/>
            </p:custDataLst>
          </p:nvPr>
        </p:nvSpPr>
        <p:spPr>
          <a:xfrm>
            <a:off x="640080" y="4709160"/>
            <a:ext cx="347472" cy="347472"/>
          </a:xfrm>
          <a:prstGeom prst="rect">
            <a:avLst/>
          </a:prstGeom>
          <a:solidFill>
            <a:srgbClr val="00A896"/>
          </a:solidFill>
        </p:spPr>
      </p:sp>
      <p:sp>
        <p:nvSpPr>
          <p:cNvPr id="20" name="Text 18"/>
          <p:cNvSpPr/>
          <p:nvPr>
            <p:custDataLst>
              <p:tags r:id="rId15"/>
            </p:custDataLst>
          </p:nvPr>
        </p:nvSpPr>
        <p:spPr>
          <a:xfrm>
            <a:off x="640080" y="4709160"/>
            <a:ext cx="3474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4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1" name="Text 19"/>
          <p:cNvSpPr/>
          <p:nvPr>
            <p:custDataLst>
              <p:tags r:id="rId16"/>
            </p:custDataLst>
          </p:nvPr>
        </p:nvSpPr>
        <p:spPr>
          <a:xfrm>
            <a:off x="1143000" y="4709160"/>
            <a:ext cx="29260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排班 &amp; 统计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2" name="Text 20"/>
          <p:cNvSpPr/>
          <p:nvPr>
            <p:custDataLst>
              <p:tags r:id="rId17"/>
            </p:custDataLst>
          </p:nvPr>
        </p:nvSpPr>
        <p:spPr>
          <a:xfrm>
            <a:off x="1143000" y="4983480"/>
            <a:ext cx="301752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个人排班设置、问诊收入统计、患者评价管理</a:t>
            </a:r>
            <a:endParaRPr lang="en-US" sz="1400" dirty="0">
              <a:solidFill>
                <a:srgbClr val="64748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4754880" y="960120"/>
            <a:ext cx="3931920" cy="54864"/>
          </a:xfrm>
          <a:prstGeom prst="rect">
            <a:avLst/>
          </a:prstGeom>
          <a:solidFill>
            <a:srgbClr val="02C39A"/>
          </a:solidFill>
        </p:spPr>
      </p:sp>
      <p:sp>
        <p:nvSpPr>
          <p:cNvPr id="24" name="Text 22"/>
          <p:cNvSpPr/>
          <p:nvPr/>
        </p:nvSpPr>
        <p:spPr>
          <a:xfrm>
            <a:off x="4754880" y="1097280"/>
            <a:ext cx="39319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C39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管理端后台系统</a:t>
            </a:r>
            <a:endParaRPr lang="en-US" sz="1600" dirty="0"/>
          </a:p>
        </p:txBody>
      </p:sp>
      <p:sp>
        <p:nvSpPr>
          <p:cNvPr id="25" name="Shape 23"/>
          <p:cNvSpPr/>
          <p:nvPr>
            <p:custDataLst>
              <p:tags r:id="rId18"/>
            </p:custDataLst>
          </p:nvPr>
        </p:nvSpPr>
        <p:spPr>
          <a:xfrm>
            <a:off x="4754880" y="1554480"/>
            <a:ext cx="3931920" cy="438912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6" name="Shape 24"/>
          <p:cNvSpPr/>
          <p:nvPr>
            <p:custDataLst>
              <p:tags r:id="rId19"/>
            </p:custDataLst>
          </p:nvPr>
        </p:nvSpPr>
        <p:spPr>
          <a:xfrm>
            <a:off x="4937760" y="1691640"/>
            <a:ext cx="347472" cy="347472"/>
          </a:xfrm>
          <a:prstGeom prst="rect">
            <a:avLst/>
          </a:prstGeom>
          <a:solidFill>
            <a:srgbClr val="02C39A"/>
          </a:solidFill>
        </p:spPr>
      </p:sp>
      <p:sp>
        <p:nvSpPr>
          <p:cNvPr id="27" name="Text 25"/>
          <p:cNvSpPr/>
          <p:nvPr>
            <p:custDataLst>
              <p:tags r:id="rId20"/>
            </p:custDataLst>
          </p:nvPr>
        </p:nvSpPr>
        <p:spPr>
          <a:xfrm>
            <a:off x="4937760" y="1691640"/>
            <a:ext cx="3474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8" name="Text 26"/>
          <p:cNvSpPr/>
          <p:nvPr>
            <p:custDataLst>
              <p:tags r:id="rId21"/>
            </p:custDataLst>
          </p:nvPr>
        </p:nvSpPr>
        <p:spPr>
          <a:xfrm>
            <a:off x="5440680" y="1691640"/>
            <a:ext cx="29260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资源管理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9" name="Text 27"/>
          <p:cNvSpPr/>
          <p:nvPr>
            <p:custDataLst>
              <p:tags r:id="rId22"/>
            </p:custDataLst>
          </p:nvPr>
        </p:nvSpPr>
        <p:spPr>
          <a:xfrm>
            <a:off x="5440680" y="1965960"/>
            <a:ext cx="301752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科室 / 医生 / 排班配置、号源管理、停诊处理</a:t>
            </a:r>
            <a:endParaRPr lang="en-US" sz="1400" dirty="0">
              <a:solidFill>
                <a:srgbClr val="64748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0" name="Shape 28"/>
          <p:cNvSpPr/>
          <p:nvPr>
            <p:custDataLst>
              <p:tags r:id="rId23"/>
            </p:custDataLst>
          </p:nvPr>
        </p:nvSpPr>
        <p:spPr>
          <a:xfrm>
            <a:off x="4937760" y="2697480"/>
            <a:ext cx="347472" cy="347472"/>
          </a:xfrm>
          <a:prstGeom prst="rect">
            <a:avLst/>
          </a:prstGeom>
          <a:solidFill>
            <a:srgbClr val="02C39A"/>
          </a:solidFill>
        </p:spPr>
      </p:sp>
      <p:sp>
        <p:nvSpPr>
          <p:cNvPr id="31" name="Text 29"/>
          <p:cNvSpPr/>
          <p:nvPr>
            <p:custDataLst>
              <p:tags r:id="rId24"/>
            </p:custDataLst>
          </p:nvPr>
        </p:nvSpPr>
        <p:spPr>
          <a:xfrm>
            <a:off x="4937760" y="2697480"/>
            <a:ext cx="3474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2" name="Text 30"/>
          <p:cNvSpPr/>
          <p:nvPr>
            <p:custDataLst>
              <p:tags r:id="rId25"/>
            </p:custDataLst>
          </p:nvPr>
        </p:nvSpPr>
        <p:spPr>
          <a:xfrm>
            <a:off x="5440680" y="2697480"/>
            <a:ext cx="29260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订单 &amp; 财务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3" name="Text 31"/>
          <p:cNvSpPr/>
          <p:nvPr>
            <p:custDataLst>
              <p:tags r:id="rId26"/>
            </p:custDataLst>
          </p:nvPr>
        </p:nvSpPr>
        <p:spPr>
          <a:xfrm>
            <a:off x="5440680" y="2971800"/>
            <a:ext cx="301752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挂号 / 处方缴费订单管理、退款处理、财务对账</a:t>
            </a:r>
            <a:endParaRPr lang="en-US" sz="1400" dirty="0">
              <a:solidFill>
                <a:srgbClr val="64748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4" name="Shape 32"/>
          <p:cNvSpPr/>
          <p:nvPr>
            <p:custDataLst>
              <p:tags r:id="rId27"/>
            </p:custDataLst>
          </p:nvPr>
        </p:nvSpPr>
        <p:spPr>
          <a:xfrm>
            <a:off x="4937760" y="3703320"/>
            <a:ext cx="347472" cy="347472"/>
          </a:xfrm>
          <a:prstGeom prst="rect">
            <a:avLst/>
          </a:prstGeom>
          <a:solidFill>
            <a:srgbClr val="02C39A"/>
          </a:solidFill>
        </p:spPr>
      </p:sp>
      <p:sp>
        <p:nvSpPr>
          <p:cNvPr id="35" name="Text 33"/>
          <p:cNvSpPr/>
          <p:nvPr>
            <p:custDataLst>
              <p:tags r:id="rId28"/>
            </p:custDataLst>
          </p:nvPr>
        </p:nvSpPr>
        <p:spPr>
          <a:xfrm>
            <a:off x="4937760" y="3703320"/>
            <a:ext cx="3474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6" name="Text 34"/>
          <p:cNvSpPr/>
          <p:nvPr>
            <p:custDataLst>
              <p:tags r:id="rId29"/>
            </p:custDataLst>
          </p:nvPr>
        </p:nvSpPr>
        <p:spPr>
          <a:xfrm>
            <a:off x="5440680" y="3703320"/>
            <a:ext cx="29260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数据统计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7" name="Text 35"/>
          <p:cNvSpPr/>
          <p:nvPr>
            <p:custDataLst>
              <p:tags r:id="rId30"/>
            </p:custDataLst>
          </p:nvPr>
        </p:nvSpPr>
        <p:spPr>
          <a:xfrm>
            <a:off x="5440680" y="3977640"/>
            <a:ext cx="301752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门诊量、处方量、收入等多维度报表与趋势分析</a:t>
            </a:r>
            <a:endParaRPr lang="en-US" sz="1400" dirty="0">
              <a:solidFill>
                <a:srgbClr val="64748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38" name="Shape 36"/>
          <p:cNvSpPr/>
          <p:nvPr>
            <p:custDataLst>
              <p:tags r:id="rId31"/>
            </p:custDataLst>
          </p:nvPr>
        </p:nvSpPr>
        <p:spPr>
          <a:xfrm>
            <a:off x="4937760" y="4709160"/>
            <a:ext cx="347472" cy="347472"/>
          </a:xfrm>
          <a:prstGeom prst="rect">
            <a:avLst/>
          </a:prstGeom>
          <a:solidFill>
            <a:srgbClr val="02C39A"/>
          </a:solidFill>
        </p:spPr>
      </p:sp>
      <p:sp>
        <p:nvSpPr>
          <p:cNvPr id="39" name="Text 37"/>
          <p:cNvSpPr/>
          <p:nvPr>
            <p:custDataLst>
              <p:tags r:id="rId32"/>
            </p:custDataLst>
          </p:nvPr>
        </p:nvSpPr>
        <p:spPr>
          <a:xfrm>
            <a:off x="4937760" y="4709160"/>
            <a:ext cx="3474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4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0" name="Text 38"/>
          <p:cNvSpPr/>
          <p:nvPr>
            <p:custDataLst>
              <p:tags r:id="rId33"/>
            </p:custDataLst>
          </p:nvPr>
        </p:nvSpPr>
        <p:spPr>
          <a:xfrm>
            <a:off x="5440680" y="4709160"/>
            <a:ext cx="29260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系统配置 &amp; 审计</a:t>
            </a:r>
            <a:endParaRPr lang="en-US" sz="1400" b="1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1" name="Text 39"/>
          <p:cNvSpPr/>
          <p:nvPr>
            <p:custDataLst>
              <p:tags r:id="rId34"/>
            </p:custDataLst>
          </p:nvPr>
        </p:nvSpPr>
        <p:spPr>
          <a:xfrm>
            <a:off x="5440680" y="4983480"/>
            <a:ext cx="301752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医院信息、支付参数、医保配置。全操作日志记录，满足合规审计</a:t>
            </a:r>
            <a:endParaRPr lang="en-US" sz="1400" dirty="0">
              <a:solidFill>
                <a:srgbClr val="64748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>
              <a:solidFill>
                <a:srgbClr val="64748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AI 智能服务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60120"/>
            <a:ext cx="429768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051560"/>
            <a:ext cx="594360" cy="594360"/>
          </a:xfrm>
          <a:prstGeom prst="ellipse">
            <a:avLst/>
          </a:prstGeom>
          <a:solidFill>
            <a:srgbClr val="028090"/>
          </a:solidFill>
        </p:spPr>
      </p:sp>
      <p:sp>
        <p:nvSpPr>
          <p:cNvPr id="6" name="Text 4"/>
          <p:cNvSpPr/>
          <p:nvPr/>
        </p:nvSpPr>
        <p:spPr>
          <a:xfrm>
            <a:off x="640080" y="1051560"/>
            <a:ext cx="59436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417320" y="1097280"/>
            <a:ext cx="301752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智能导诊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1417320" y="1508760"/>
            <a:ext cx="731520" cy="0"/>
          </a:xfrm>
          <a:prstGeom prst="line">
            <a:avLst/>
          </a:prstGeom>
          <a:noFill/>
          <a:ln w="19050">
            <a:solidFill>
              <a:srgbClr val="02C39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1691640"/>
            <a:ext cx="3840480" cy="14630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基于症状描述智能推荐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科室和医生，减少患者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挂号迷茫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120640" y="960120"/>
            <a:ext cx="429768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303520" y="1051560"/>
            <a:ext cx="594360" cy="594360"/>
          </a:xfrm>
          <a:prstGeom prst="ellipse">
            <a:avLst/>
          </a:prstGeom>
          <a:solidFill>
            <a:srgbClr val="3B82F6"/>
          </a:solidFill>
        </p:spPr>
      </p:sp>
      <p:sp>
        <p:nvSpPr>
          <p:cNvPr id="12" name="Text 10"/>
          <p:cNvSpPr/>
          <p:nvPr/>
        </p:nvSpPr>
        <p:spPr>
          <a:xfrm>
            <a:off x="5303520" y="1051560"/>
            <a:ext cx="59436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080760" y="1097280"/>
            <a:ext cx="301752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3B82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预问诊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080760" y="1508760"/>
            <a:ext cx="731520" cy="0"/>
          </a:xfrm>
          <a:prstGeom prst="line">
            <a:avLst/>
          </a:prstGeom>
          <a:noFill/>
          <a:ln w="19050">
            <a:solidFill>
              <a:srgbClr val="02C39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49240" y="1691640"/>
            <a:ext cx="3840480" cy="14630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就诊前自动采集病史症状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生成结构化预问诊报告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医生接诊前即可了解病情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57200" y="3611880"/>
            <a:ext cx="429768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0080" y="3703320"/>
            <a:ext cx="594360" cy="594360"/>
          </a:xfrm>
          <a:prstGeom prst="ellipse">
            <a:avLst/>
          </a:prstGeom>
          <a:solidFill>
            <a:srgbClr val="00A896"/>
          </a:solidFill>
        </p:spPr>
      </p:sp>
      <p:sp>
        <p:nvSpPr>
          <p:cNvPr id="18" name="Text 16"/>
          <p:cNvSpPr/>
          <p:nvPr/>
        </p:nvSpPr>
        <p:spPr>
          <a:xfrm>
            <a:off x="640080" y="3703320"/>
            <a:ext cx="59436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417320" y="3749040"/>
            <a:ext cx="301752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00A89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报告解读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1417320" y="4160520"/>
            <a:ext cx="731520" cy="0"/>
          </a:xfrm>
          <a:prstGeom prst="line">
            <a:avLst/>
          </a:prstGeom>
          <a:noFill/>
          <a:ln w="19050">
            <a:solidFill>
              <a:srgbClr val="02C39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5800" y="4343400"/>
            <a:ext cx="3840480" cy="14630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自动解析检验检查报告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异常指标高亮标注提醒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提供通俗易懂的健康建议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120640" y="3611880"/>
            <a:ext cx="4297680" cy="2377440"/>
          </a:xfrm>
          <a:prstGeom prst="rect">
            <a:avLst/>
          </a:prstGeom>
          <a:solidFill>
            <a:srgbClr val="F8FAFC"/>
          </a:solidFill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303520" y="3703320"/>
            <a:ext cx="594360" cy="594360"/>
          </a:xfrm>
          <a:prstGeom prst="ellipse">
            <a:avLst/>
          </a:prstGeom>
          <a:solidFill>
            <a:srgbClr val="10B981"/>
          </a:solidFill>
        </p:spPr>
      </p:sp>
      <p:sp>
        <p:nvSpPr>
          <p:cNvPr id="24" name="Text 22"/>
          <p:cNvSpPr/>
          <p:nvPr/>
        </p:nvSpPr>
        <p:spPr>
          <a:xfrm>
            <a:off x="5303520" y="3703320"/>
            <a:ext cx="59436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4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080760" y="3749040"/>
            <a:ext cx="301752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智能陪诊 &amp; 用药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080760" y="4160520"/>
            <a:ext cx="731520" cy="0"/>
          </a:xfrm>
          <a:prstGeom prst="line">
            <a:avLst/>
          </a:prstGeom>
          <a:noFill/>
          <a:ln w="19050">
            <a:solidFill>
              <a:srgbClr val="02C39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349240" y="4343400"/>
            <a:ext cx="3840480" cy="14630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全流程就诊引导提醒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基于诊断和过敏史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辅助生成合理用药方案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430530" y="6028055"/>
            <a:ext cx="8987155" cy="548640"/>
          </a:xfrm>
          <a:prstGeom prst="rect">
            <a:avLst/>
          </a:prstGeom>
          <a:solidFill>
            <a:srgbClr val="F0F9FA"/>
          </a:solidFill>
        </p:spPr>
      </p:sp>
      <p:sp>
        <p:nvSpPr>
          <p:cNvPr id="29" name="Text 27"/>
          <p:cNvSpPr/>
          <p:nvPr/>
        </p:nvSpPr>
        <p:spPr>
          <a:xfrm>
            <a:off x="548640" y="6023102"/>
            <a:ext cx="83210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引擎：</a:t>
            </a: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DeepSeek 大模型，上下文窗口 128K，支持长病历分析、多轮对话问诊。API 响应 &lt; 3 秒。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2809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技术架构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1188720" cy="0"/>
          </a:xfrm>
          <a:prstGeom prst="line">
            <a:avLst/>
          </a:prstGeom>
          <a:noFill/>
          <a:ln w="381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51560"/>
            <a:ext cx="7772400" cy="960120"/>
          </a:xfrm>
          <a:prstGeom prst="rect">
            <a:avLst/>
          </a:prstGeom>
          <a:solidFill>
            <a:srgbClr val="FFFFFF"/>
          </a:solidFill>
          <a:ln w="19050">
            <a:solidFill>
              <a:srgbClr val="3B82F6"/>
            </a:solidFill>
            <a:prstDash val="solid"/>
          </a:ln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51560"/>
            <a:ext cx="73152" cy="960120"/>
          </a:xfrm>
          <a:prstGeom prst="rect">
            <a:avLst/>
          </a:prstGeom>
          <a:solidFill>
            <a:srgbClr val="3B82F6"/>
          </a:solidFill>
        </p:spPr>
      </p:sp>
      <p:sp>
        <p:nvSpPr>
          <p:cNvPr id="6" name="Shape 4"/>
          <p:cNvSpPr/>
          <p:nvPr/>
        </p:nvSpPr>
        <p:spPr>
          <a:xfrm>
            <a:off x="694944" y="1188720"/>
            <a:ext cx="1188720" cy="320040"/>
          </a:xfrm>
          <a:prstGeom prst="rect">
            <a:avLst/>
          </a:prstGeom>
          <a:solidFill>
            <a:srgbClr val="3B82F6"/>
          </a:solidFill>
        </p:spPr>
      </p:sp>
      <p:sp>
        <p:nvSpPr>
          <p:cNvPr id="7" name="Text 5"/>
          <p:cNvSpPr/>
          <p:nvPr/>
        </p:nvSpPr>
        <p:spPr>
          <a:xfrm>
            <a:off x="694944" y="118872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接入层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8" name="Text 6"/>
          <p:cNvSpPr/>
          <p:nvPr/>
        </p:nvSpPr>
        <p:spPr>
          <a:xfrm>
            <a:off x="2103120" y="1234440"/>
            <a:ext cx="594360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微信小程序 (uni-app)  ·  Web 管理后台 (Vue3+Element Plus)  ·  医生工作台 (Vue3)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57200" y="2148840"/>
            <a:ext cx="7772400" cy="960120"/>
          </a:xfrm>
          <a:prstGeom prst="rect">
            <a:avLst/>
          </a:prstGeom>
          <a:solidFill>
            <a:srgbClr val="FFFFFF"/>
          </a:solidFill>
          <a:ln w="19050">
            <a:solidFill>
              <a:srgbClr val="10B981"/>
            </a:solidFill>
            <a:prstDash val="solid"/>
          </a:ln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48840"/>
            <a:ext cx="73152" cy="960120"/>
          </a:xfrm>
          <a:prstGeom prst="rect">
            <a:avLst/>
          </a:prstGeom>
          <a:solidFill>
            <a:srgbClr val="10B981"/>
          </a:solidFill>
        </p:spPr>
      </p:sp>
      <p:sp>
        <p:nvSpPr>
          <p:cNvPr id="11" name="Shape 9"/>
          <p:cNvSpPr/>
          <p:nvPr/>
        </p:nvSpPr>
        <p:spPr>
          <a:xfrm>
            <a:off x="694944" y="2286000"/>
            <a:ext cx="1188720" cy="320040"/>
          </a:xfrm>
          <a:prstGeom prst="rect">
            <a:avLst/>
          </a:prstGeom>
          <a:solidFill>
            <a:srgbClr val="10B981"/>
          </a:solidFill>
        </p:spPr>
      </p:sp>
      <p:sp>
        <p:nvSpPr>
          <p:cNvPr id="12" name="Text 10"/>
          <p:cNvSpPr/>
          <p:nvPr/>
        </p:nvSpPr>
        <p:spPr>
          <a:xfrm>
            <a:off x="694944" y="228600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业务层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2103120" y="2331720"/>
            <a:ext cx="594360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ASP.NET Core 8 WebAPI  ·  SignalR 实时推送  ·  JWT 认证  ·  微服务架构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57200" y="3246120"/>
            <a:ext cx="7772400" cy="960120"/>
          </a:xfrm>
          <a:prstGeom prst="rect">
            <a:avLst/>
          </a:prstGeom>
          <a:solidFill>
            <a:srgbClr val="FFFFFF"/>
          </a:solidFill>
          <a:ln w="19050">
            <a:solidFill>
              <a:srgbClr val="F59E0B"/>
            </a:solidFill>
            <a:prstDash val="solid"/>
          </a:ln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246120"/>
            <a:ext cx="73152" cy="960120"/>
          </a:xfrm>
          <a:prstGeom prst="rect">
            <a:avLst/>
          </a:prstGeom>
          <a:solidFill>
            <a:srgbClr val="F59E0B"/>
          </a:solidFill>
        </p:spPr>
      </p:sp>
      <p:sp>
        <p:nvSpPr>
          <p:cNvPr id="16" name="Shape 14"/>
          <p:cNvSpPr/>
          <p:nvPr/>
        </p:nvSpPr>
        <p:spPr>
          <a:xfrm>
            <a:off x="694944" y="3383280"/>
            <a:ext cx="1188720" cy="320040"/>
          </a:xfrm>
          <a:prstGeom prst="rect">
            <a:avLst/>
          </a:prstGeom>
          <a:solidFill>
            <a:srgbClr val="F59E0B"/>
          </a:solidFill>
        </p:spPr>
      </p:sp>
      <p:sp>
        <p:nvSpPr>
          <p:cNvPr id="17" name="Text 15"/>
          <p:cNvSpPr/>
          <p:nvPr/>
        </p:nvSpPr>
        <p:spPr>
          <a:xfrm>
            <a:off x="694944" y="338328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数据层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2103120" y="3429000"/>
            <a:ext cx="594360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Dapper / EF Core ORM  ·  Redis 缓存  ·  达梦 DM8 数据库  ·  异步日志队列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57200" y="4343400"/>
            <a:ext cx="7772400" cy="960120"/>
          </a:xfrm>
          <a:prstGeom prst="rect">
            <a:avLst/>
          </a:prstGeom>
          <a:solidFill>
            <a:srgbClr val="FFFFFF"/>
          </a:solidFill>
          <a:ln w="19050">
            <a:solidFill>
              <a:srgbClr val="8B5CF6"/>
            </a:solidFill>
            <a:prstDash val="solid"/>
          </a:ln>
          <a:effectLst>
            <a:outerShdw blurRad="50800" dist="19050" dir="16200000" algn="bl" rotWithShape="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4343400"/>
            <a:ext cx="73152" cy="960120"/>
          </a:xfrm>
          <a:prstGeom prst="rect">
            <a:avLst/>
          </a:prstGeom>
          <a:solidFill>
            <a:srgbClr val="8B5CF6"/>
          </a:solidFill>
        </p:spPr>
      </p:sp>
      <p:sp>
        <p:nvSpPr>
          <p:cNvPr id="21" name="Shape 19"/>
          <p:cNvSpPr/>
          <p:nvPr/>
        </p:nvSpPr>
        <p:spPr>
          <a:xfrm>
            <a:off x="694944" y="4480560"/>
            <a:ext cx="1188720" cy="320040"/>
          </a:xfrm>
          <a:prstGeom prst="rect">
            <a:avLst/>
          </a:prstGeom>
          <a:solidFill>
            <a:srgbClr val="8B5CF6"/>
          </a:solidFill>
        </p:spPr>
      </p:sp>
      <p:sp>
        <p:nvSpPr>
          <p:cNvPr id="22" name="Text 20"/>
          <p:cNvSpPr/>
          <p:nvPr/>
        </p:nvSpPr>
        <p:spPr>
          <a:xfrm>
            <a:off x="694944" y="448056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对接层</a:t>
            </a:r>
            <a:endParaRPr lang="en-US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2103120" y="4526280"/>
            <a:ext cx="594360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HIS 系统 (12+接口)  ·  微信支付  ·  DeepSeek AI  ·  医保平台  ·  处方流转</a:t>
            </a:r>
            <a:endParaRPr lang="en-US" sz="1400" dirty="0">
              <a:solidFill>
                <a:srgbClr val="1E293B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457200" y="5486400"/>
            <a:ext cx="7772400" cy="731520"/>
          </a:xfrm>
          <a:prstGeom prst="rect">
            <a:avLst/>
          </a:prstGeom>
          <a:solidFill>
            <a:srgbClr val="F0F9FA"/>
          </a:solidFill>
        </p:spPr>
        <p:txBody>
          <a:bodyPr/>
          <a:p>
            <a:endParaRPr lang="zh-CN" altLang="en-US"/>
          </a:p>
        </p:txBody>
      </p:sp>
      <p:sp>
        <p:nvSpPr>
          <p:cNvPr id="25" name="Text 23"/>
          <p:cNvSpPr/>
          <p:nvPr/>
        </p:nvSpPr>
        <p:spPr>
          <a:xfrm>
            <a:off x="640080" y="5532120"/>
            <a:ext cx="7592695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核心技术栈：</a:t>
            </a:r>
            <a:r>
              <a:rPr lang="en-US" altLang="zh-CN" sz="1400" dirty="0"/>
              <a:t>ASP.NET Core 8  ·  uni-app (Vue3)  ·  Vue3 + Element Plus  ·  </a:t>
            </a:r>
            <a:r>
              <a:rPr lang="zh-CN" altLang="en-US" sz="1400" dirty="0"/>
              <a:t>达梦</a:t>
            </a:r>
            <a:r>
              <a:rPr lang="en-US" altLang="zh-CN" sz="1400" dirty="0"/>
              <a:t>DM8   ·  Redis  ·  SignalR  </a:t>
            </a:r>
            <a:endParaRPr lang="en-US" altLang="zh-CN" sz="1400" dirty="0"/>
          </a:p>
          <a:p>
            <a:pPr marL="0" indent="0">
              <a:buNone/>
            </a:pPr>
            <a:r>
              <a:rPr lang="en-US" altLang="zh-CN" sz="1400" dirty="0"/>
              <a:t>                           ·  Nginx  ·  Docker / Podman  ·  DeepSeek API</a:t>
            </a:r>
            <a:endParaRPr lang="en-US" altLang="zh-CN" sz="1400" dirty="0"/>
          </a:p>
        </p:txBody>
      </p:sp>
      <p:sp>
        <p:nvSpPr>
          <p:cNvPr id="26" name="Text 24"/>
          <p:cNvSpPr/>
          <p:nvPr/>
        </p:nvSpPr>
        <p:spPr>
          <a:xfrm>
            <a:off x="457200" y="6537960"/>
            <a:ext cx="8229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穗宜康互联网医院产品介绍及交付模式说明 V1.0</a:t>
            </a:r>
            <a:endParaRPr lang="en-US" sz="10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10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100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01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02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03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04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05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06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07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08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09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1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110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11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12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13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14.xml><?xml version="1.0" encoding="utf-8"?>
<p:tagLst xmlns:p="http://schemas.openxmlformats.org/presentationml/2006/main">
  <p:tag name="KSO_WM_DIAGRAM_VIRTUALLY_FRAME" val="{&quot;height&quot;:158.4,&quot;left&quot;:50.4,&quot;top&quot;:82.8,&quot;width&quot;:691.2}"/>
</p:tagLst>
</file>

<file path=ppt/tags/tag115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16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17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18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19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2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120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21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22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23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24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25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26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27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28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29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3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130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31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32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33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34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35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36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37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38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39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4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140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41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42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43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44.xml><?xml version="1.0" encoding="utf-8"?>
<p:tagLst xmlns:p="http://schemas.openxmlformats.org/presentationml/2006/main">
  <p:tag name="KSO_WM_DIAGRAM_VIRTUALLY_FRAME" val="{&quot;height&quot;:396,&quot;left&quot;:43.2,&quot;top&quot;:79.2,&quot;width&quot;:691.2}"/>
</p:tagLst>
</file>

<file path=ppt/tags/tag145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46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47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48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49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5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150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51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52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53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54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55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56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57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58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59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6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160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61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62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63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64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65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66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67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68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69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7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170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71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72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73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74.xml><?xml version="1.0" encoding="utf-8"?>
<p:tagLst xmlns:p="http://schemas.openxmlformats.org/presentationml/2006/main">
  <p:tag name="KSO_WM_DIAGRAM_VIRTUALLY_FRAME" val="{&quot;height&quot;:396,&quot;left&quot;:36,&quot;top&quot;:75.6,&quot;width&quot;:707.04}"/>
</p:tagLst>
</file>

<file path=ppt/tags/tag18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19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2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20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21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22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23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24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25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26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27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28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29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3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30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31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32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33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34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35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36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37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38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39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4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40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41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42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43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44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45.xml><?xml version="1.0" encoding="utf-8"?>
<p:tagLst xmlns:p="http://schemas.openxmlformats.org/presentationml/2006/main">
  <p:tag name="KSO_WM_DIAGRAM_VIRTUALLY_FRAME" val="{&quot;height&quot;:352.8,&quot;left&quot;:43.2,&quot;top&quot;:82.8,&quot;width&quot;:669.6}"/>
</p:tagLst>
</file>

<file path=ppt/tags/tag46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47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48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49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5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50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51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52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53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54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55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56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57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58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59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6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60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61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62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63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64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65.xml><?xml version="1.0" encoding="utf-8"?>
<p:tagLst xmlns:p="http://schemas.openxmlformats.org/presentationml/2006/main">
  <p:tag name="KSO_WM_DIAGRAM_VIRTUALLY_FRAME" val="{&quot;height&quot;:396,&quot;left&quot;:43.2,&quot;top&quot;:79.2,&quot;width&quot;:705.6}"/>
</p:tagLst>
</file>

<file path=ppt/tags/tag66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67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68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69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7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70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71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72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73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74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75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76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77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78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79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8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80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81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82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83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84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85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86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87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88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89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9.xml><?xml version="1.0" encoding="utf-8"?>
<p:tagLst xmlns:p="http://schemas.openxmlformats.org/presentationml/2006/main">
  <p:tag name="KSO_WM_DIAGRAM_VIRTUALLY_FRAME" val="{&quot;height&quot;:327.6,&quot;left&quot;:50.4,&quot;top&quot;:165.6,&quot;width&quot;:532.8}"/>
</p:tagLst>
</file>

<file path=ppt/tags/tag90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91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92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93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94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95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96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97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98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ags/tag99.xml><?xml version="1.0" encoding="utf-8"?>
<p:tagLst xmlns:p="http://schemas.openxmlformats.org/presentationml/2006/main">
  <p:tag name="KSO_WM_DIAGRAM_VIRTUALLY_FRAME" val="{&quot;height&quot;:345.6,&quot;left&quot;:36,&quot;top&quot;:122.4,&quot;width&quot;:648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4978</Words>
  <Application>WPS 演示</Application>
  <PresentationFormat>On-screen Show (16:9)</PresentationFormat>
  <Paragraphs>746</Paragraphs>
  <Slides>17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4" baseType="lpstr">
      <vt:lpstr>Arial</vt:lpstr>
      <vt:lpstr>宋体</vt:lpstr>
      <vt:lpstr>Wingdings</vt:lpstr>
      <vt:lpstr>Arial Black</vt:lpstr>
      <vt:lpstr>Arial Black</vt:lpstr>
      <vt:lpstr>Arial Black</vt:lpstr>
      <vt:lpstr>微软雅黑</vt:lpstr>
      <vt:lpstr>微软雅黑</vt:lpstr>
      <vt:lpstr>Cambria</vt:lpstr>
      <vt:lpstr>Cambria</vt:lpstr>
      <vt:lpstr>Cambria</vt:lpstr>
      <vt:lpstr>Calibri</vt:lpstr>
      <vt:lpstr>Calibri</vt:lpstr>
      <vt:lpstr>Calibri</vt:lpstr>
      <vt:lpstr>Arial Unicode MS</vt:lpstr>
      <vt:lpstr>等线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大成成</cp:lastModifiedBy>
  <cp:revision>56</cp:revision>
  <dcterms:created xsi:type="dcterms:W3CDTF">2026-05-14T09:56:00Z</dcterms:created>
  <dcterms:modified xsi:type="dcterms:W3CDTF">2026-05-16T05:40:15Z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5C5AE8313BA943A497BD670C13FC9956_12</vt:lpwstr>
  </property>
</Properties>
</file>